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sldIdLst>
    <p:sldId id="256" r:id="rId5"/>
    <p:sldId id="343" r:id="rId6"/>
    <p:sldId id="260" r:id="rId7"/>
    <p:sldId id="263" r:id="rId8"/>
    <p:sldId id="283" r:id="rId9"/>
    <p:sldId id="273" r:id="rId10"/>
    <p:sldId id="282" r:id="rId11"/>
    <p:sldId id="281" r:id="rId12"/>
    <p:sldId id="257" r:id="rId13"/>
    <p:sldId id="284" r:id="rId14"/>
    <p:sldId id="342" r:id="rId15"/>
    <p:sldId id="269" r:id="rId16"/>
    <p:sldId id="314" r:id="rId17"/>
    <p:sldId id="334" r:id="rId18"/>
    <p:sldId id="335" r:id="rId19"/>
    <p:sldId id="336" r:id="rId20"/>
    <p:sldId id="337" r:id="rId21"/>
    <p:sldId id="339" r:id="rId22"/>
    <p:sldId id="340" r:id="rId23"/>
    <p:sldId id="341" r:id="rId24"/>
    <p:sldId id="352" r:id="rId25"/>
    <p:sldId id="261" r:id="rId26"/>
    <p:sldId id="262" r:id="rId27"/>
    <p:sldId id="353" r:id="rId28"/>
    <p:sldId id="264" r:id="rId29"/>
    <p:sldId id="265" r:id="rId30"/>
    <p:sldId id="266" r:id="rId31"/>
    <p:sldId id="267" r:id="rId32"/>
    <p:sldId id="354" r:id="rId33"/>
    <p:sldId id="28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990"/>
    <p:restoredTop sz="68958"/>
  </p:normalViewPr>
  <p:slideViewPr>
    <p:cSldViewPr snapToGrid="0" snapToObjects="1">
      <p:cViewPr varScale="1">
        <p:scale>
          <a:sx n="47" d="100"/>
          <a:sy n="47" d="100"/>
        </p:scale>
        <p:origin x="762" y="42"/>
      </p:cViewPr>
      <p:guideLst/>
    </p:cSldViewPr>
  </p:slideViewPr>
  <p:outlineViewPr>
    <p:cViewPr>
      <p:scale>
        <a:sx n="33" d="100"/>
        <a:sy n="33" d="100"/>
      </p:scale>
      <p:origin x="0" y="-4088"/>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rley Atkinson" userId="d45a2646-58d8-4bb7-8bff-96687757d9f3" providerId="ADAL" clId="{CD1449B0-C16C-BB40-91D2-12B827ABC4C2}"/>
    <pc:docChg chg="modSld">
      <pc:chgData name="Shirley Atkinson" userId="d45a2646-58d8-4bb7-8bff-96687757d9f3" providerId="ADAL" clId="{CD1449B0-C16C-BB40-91D2-12B827ABC4C2}" dt="2020-11-16T15:48:27.794" v="708" actId="962"/>
      <pc:docMkLst>
        <pc:docMk/>
      </pc:docMkLst>
      <pc:sldChg chg="modSp mod">
        <pc:chgData name="Shirley Atkinson" userId="d45a2646-58d8-4bb7-8bff-96687757d9f3" providerId="ADAL" clId="{CD1449B0-C16C-BB40-91D2-12B827ABC4C2}" dt="2020-11-16T15:48:17.827" v="692" actId="962"/>
        <pc:sldMkLst>
          <pc:docMk/>
          <pc:sldMk cId="2575898418" sldId="265"/>
        </pc:sldMkLst>
        <pc:picChg chg="mod">
          <ac:chgData name="Shirley Atkinson" userId="d45a2646-58d8-4bb7-8bff-96687757d9f3" providerId="ADAL" clId="{CD1449B0-C16C-BB40-91D2-12B827ABC4C2}" dt="2020-11-16T15:48:17.827" v="692" actId="962"/>
          <ac:picMkLst>
            <pc:docMk/>
            <pc:sldMk cId="2575898418" sldId="265"/>
            <ac:picMk id="268" creationId="{00000000-0000-0000-0000-000000000000}"/>
          </ac:picMkLst>
        </pc:picChg>
      </pc:sldChg>
      <pc:sldChg chg="modSp mod">
        <pc:chgData name="Shirley Atkinson" userId="d45a2646-58d8-4bb7-8bff-96687757d9f3" providerId="ADAL" clId="{CD1449B0-C16C-BB40-91D2-12B827ABC4C2}" dt="2020-11-16T15:48:27.794" v="708" actId="962"/>
        <pc:sldMkLst>
          <pc:docMk/>
          <pc:sldMk cId="3789771198" sldId="268"/>
        </pc:sldMkLst>
        <pc:picChg chg="mod">
          <ac:chgData name="Shirley Atkinson" userId="d45a2646-58d8-4bb7-8bff-96687757d9f3" providerId="ADAL" clId="{CD1449B0-C16C-BB40-91D2-12B827ABC4C2}" dt="2020-11-16T15:48:27.794" v="708" actId="962"/>
          <ac:picMkLst>
            <pc:docMk/>
            <pc:sldMk cId="3789771198" sldId="268"/>
            <ac:picMk id="282" creationId="{00000000-0000-0000-0000-000000000000}"/>
          </ac:picMkLst>
        </pc:picChg>
      </pc:sldChg>
      <pc:sldChg chg="modSp mod">
        <pc:chgData name="Shirley Atkinson" userId="d45a2646-58d8-4bb7-8bff-96687757d9f3" providerId="ADAL" clId="{CD1449B0-C16C-BB40-91D2-12B827ABC4C2}" dt="2020-11-16T15:44:37.598" v="197" actId="962"/>
        <pc:sldMkLst>
          <pc:docMk/>
          <pc:sldMk cId="3937239851" sldId="281"/>
        </pc:sldMkLst>
        <pc:picChg chg="mod">
          <ac:chgData name="Shirley Atkinson" userId="d45a2646-58d8-4bb7-8bff-96687757d9f3" providerId="ADAL" clId="{CD1449B0-C16C-BB40-91D2-12B827ABC4C2}" dt="2020-11-16T15:44:37.598" v="197" actId="962"/>
          <ac:picMkLst>
            <pc:docMk/>
            <pc:sldMk cId="3937239851" sldId="281"/>
            <ac:picMk id="5" creationId="{68180E86-1E96-ED4D-AB96-B9466B1D5A9D}"/>
          </ac:picMkLst>
        </pc:picChg>
        <pc:picChg chg="mod">
          <ac:chgData name="Shirley Atkinson" userId="d45a2646-58d8-4bb7-8bff-96687757d9f3" providerId="ADAL" clId="{CD1449B0-C16C-BB40-91D2-12B827ABC4C2}" dt="2020-11-16T15:44:33.561" v="173" actId="962"/>
          <ac:picMkLst>
            <pc:docMk/>
            <pc:sldMk cId="3937239851" sldId="281"/>
            <ac:picMk id="7" creationId="{6D73E08C-90F8-3146-AD0E-A2487C24DAD2}"/>
          </ac:picMkLst>
        </pc:picChg>
      </pc:sldChg>
      <pc:sldChg chg="modSp mod">
        <pc:chgData name="Shirley Atkinson" userId="d45a2646-58d8-4bb7-8bff-96687757d9f3" providerId="ADAL" clId="{CD1449B0-C16C-BB40-91D2-12B827ABC4C2}" dt="2020-11-16T15:43:48.444" v="83" actId="962"/>
        <pc:sldMkLst>
          <pc:docMk/>
          <pc:sldMk cId="1777810225" sldId="283"/>
        </pc:sldMkLst>
        <pc:picChg chg="mod">
          <ac:chgData name="Shirley Atkinson" userId="d45a2646-58d8-4bb7-8bff-96687757d9f3" providerId="ADAL" clId="{CD1449B0-C16C-BB40-91D2-12B827ABC4C2}" dt="2020-11-16T15:43:41.559" v="31" actId="962"/>
          <ac:picMkLst>
            <pc:docMk/>
            <pc:sldMk cId="1777810225" sldId="283"/>
            <ac:picMk id="7" creationId="{CE4E97A9-7B05-F645-B237-727421712049}"/>
          </ac:picMkLst>
        </pc:picChg>
        <pc:picChg chg="mod">
          <ac:chgData name="Shirley Atkinson" userId="d45a2646-58d8-4bb7-8bff-96687757d9f3" providerId="ADAL" clId="{CD1449B0-C16C-BB40-91D2-12B827ABC4C2}" dt="2020-11-16T15:43:48.444" v="83" actId="962"/>
          <ac:picMkLst>
            <pc:docMk/>
            <pc:sldMk cId="1777810225" sldId="283"/>
            <ac:picMk id="9" creationId="{543F5A1C-DA37-E547-8A9D-93D3F99E366B}"/>
          </ac:picMkLst>
        </pc:picChg>
      </pc:sldChg>
      <pc:sldChg chg="modSp mod">
        <pc:chgData name="Shirley Atkinson" userId="d45a2646-58d8-4bb7-8bff-96687757d9f3" providerId="ADAL" clId="{CD1449B0-C16C-BB40-91D2-12B827ABC4C2}" dt="2020-11-16T15:45:00.107" v="269" actId="962"/>
        <pc:sldMkLst>
          <pc:docMk/>
          <pc:sldMk cId="2468901786" sldId="284"/>
        </pc:sldMkLst>
        <pc:picChg chg="mod">
          <ac:chgData name="Shirley Atkinson" userId="d45a2646-58d8-4bb7-8bff-96687757d9f3" providerId="ADAL" clId="{CD1449B0-C16C-BB40-91D2-12B827ABC4C2}" dt="2020-11-16T15:45:00.107" v="269" actId="962"/>
          <ac:picMkLst>
            <pc:docMk/>
            <pc:sldMk cId="2468901786" sldId="284"/>
            <ac:picMk id="4" creationId="{581259CD-5D41-C040-918C-68E2D6FDA9E6}"/>
          </ac:picMkLst>
        </pc:picChg>
      </pc:sldChg>
      <pc:sldChg chg="modSp mod">
        <pc:chgData name="Shirley Atkinson" userId="d45a2646-58d8-4bb7-8bff-96687757d9f3" providerId="ADAL" clId="{CD1449B0-C16C-BB40-91D2-12B827ABC4C2}" dt="2020-11-16T15:45:25.982" v="351" actId="962"/>
        <pc:sldMkLst>
          <pc:docMk/>
          <pc:sldMk cId="274334644" sldId="334"/>
        </pc:sldMkLst>
        <pc:picChg chg="mod">
          <ac:chgData name="Shirley Atkinson" userId="d45a2646-58d8-4bb7-8bff-96687757d9f3" providerId="ADAL" clId="{CD1449B0-C16C-BB40-91D2-12B827ABC4C2}" dt="2020-11-16T15:45:25.982" v="351" actId="962"/>
          <ac:picMkLst>
            <pc:docMk/>
            <pc:sldMk cId="274334644" sldId="334"/>
            <ac:picMk id="8" creationId="{00000000-0000-0000-0000-000000000000}"/>
          </ac:picMkLst>
        </pc:picChg>
      </pc:sldChg>
      <pc:sldChg chg="modSp mod">
        <pc:chgData name="Shirley Atkinson" userId="d45a2646-58d8-4bb7-8bff-96687757d9f3" providerId="ADAL" clId="{CD1449B0-C16C-BB40-91D2-12B827ABC4C2}" dt="2020-11-16T15:46:49.122" v="414" actId="962"/>
        <pc:sldMkLst>
          <pc:docMk/>
          <pc:sldMk cId="1012908243" sldId="337"/>
        </pc:sldMkLst>
        <pc:picChg chg="mod">
          <ac:chgData name="Shirley Atkinson" userId="d45a2646-58d8-4bb7-8bff-96687757d9f3" providerId="ADAL" clId="{CD1449B0-C16C-BB40-91D2-12B827ABC4C2}" dt="2020-11-16T15:45:40.649" v="367" actId="962"/>
          <ac:picMkLst>
            <pc:docMk/>
            <pc:sldMk cId="1012908243" sldId="337"/>
            <ac:picMk id="196" creationId="{00000000-0000-0000-0000-000000000000}"/>
          </ac:picMkLst>
        </pc:picChg>
        <pc:picChg chg="mod">
          <ac:chgData name="Shirley Atkinson" userId="d45a2646-58d8-4bb7-8bff-96687757d9f3" providerId="ADAL" clId="{CD1449B0-C16C-BB40-91D2-12B827ABC4C2}" dt="2020-11-16T15:45:50.068" v="368" actId="962"/>
          <ac:picMkLst>
            <pc:docMk/>
            <pc:sldMk cId="1012908243" sldId="337"/>
            <ac:picMk id="209" creationId="{00000000-0000-0000-0000-000000000000}"/>
          </ac:picMkLst>
        </pc:picChg>
        <pc:picChg chg="mod">
          <ac:chgData name="Shirley Atkinson" userId="d45a2646-58d8-4bb7-8bff-96687757d9f3" providerId="ADAL" clId="{CD1449B0-C16C-BB40-91D2-12B827ABC4C2}" dt="2020-11-16T15:45:54.524" v="369" actId="962"/>
          <ac:picMkLst>
            <pc:docMk/>
            <pc:sldMk cId="1012908243" sldId="337"/>
            <ac:picMk id="210" creationId="{00000000-0000-0000-0000-000000000000}"/>
          </ac:picMkLst>
        </pc:picChg>
        <pc:picChg chg="mod">
          <ac:chgData name="Shirley Atkinson" userId="d45a2646-58d8-4bb7-8bff-96687757d9f3" providerId="ADAL" clId="{CD1449B0-C16C-BB40-91D2-12B827ABC4C2}" dt="2020-11-16T15:46:18.983" v="374" actId="962"/>
          <ac:picMkLst>
            <pc:docMk/>
            <pc:sldMk cId="1012908243" sldId="337"/>
            <ac:picMk id="211" creationId="{00000000-0000-0000-0000-000000000000}"/>
          </ac:picMkLst>
        </pc:picChg>
        <pc:picChg chg="mod">
          <ac:chgData name="Shirley Atkinson" userId="d45a2646-58d8-4bb7-8bff-96687757d9f3" providerId="ADAL" clId="{CD1449B0-C16C-BB40-91D2-12B827ABC4C2}" dt="2020-11-16T15:45:56.829" v="370" actId="962"/>
          <ac:picMkLst>
            <pc:docMk/>
            <pc:sldMk cId="1012908243" sldId="337"/>
            <ac:picMk id="212" creationId="{00000000-0000-0000-0000-000000000000}"/>
          </ac:picMkLst>
        </pc:picChg>
        <pc:picChg chg="mod">
          <ac:chgData name="Shirley Atkinson" userId="d45a2646-58d8-4bb7-8bff-96687757d9f3" providerId="ADAL" clId="{CD1449B0-C16C-BB40-91D2-12B827ABC4C2}" dt="2020-11-16T15:46:15.256" v="373" actId="962"/>
          <ac:picMkLst>
            <pc:docMk/>
            <pc:sldMk cId="1012908243" sldId="337"/>
            <ac:picMk id="213" creationId="{00000000-0000-0000-0000-000000000000}"/>
          </ac:picMkLst>
        </pc:picChg>
        <pc:picChg chg="mod">
          <ac:chgData name="Shirley Atkinson" userId="d45a2646-58d8-4bb7-8bff-96687757d9f3" providerId="ADAL" clId="{CD1449B0-C16C-BB40-91D2-12B827ABC4C2}" dt="2020-11-16T15:45:58.967" v="371" actId="962"/>
          <ac:picMkLst>
            <pc:docMk/>
            <pc:sldMk cId="1012908243" sldId="337"/>
            <ac:picMk id="214" creationId="{00000000-0000-0000-0000-000000000000}"/>
          </ac:picMkLst>
        </pc:picChg>
        <pc:picChg chg="mod">
          <ac:chgData name="Shirley Atkinson" userId="d45a2646-58d8-4bb7-8bff-96687757d9f3" providerId="ADAL" clId="{CD1449B0-C16C-BB40-91D2-12B827ABC4C2}" dt="2020-11-16T15:46:49.122" v="414" actId="962"/>
          <ac:picMkLst>
            <pc:docMk/>
            <pc:sldMk cId="1012908243" sldId="337"/>
            <ac:picMk id="215" creationId="{00000000-0000-0000-0000-000000000000}"/>
          </ac:picMkLst>
        </pc:picChg>
        <pc:picChg chg="mod">
          <ac:chgData name="Shirley Atkinson" userId="d45a2646-58d8-4bb7-8bff-96687757d9f3" providerId="ADAL" clId="{CD1449B0-C16C-BB40-91D2-12B827ABC4C2}" dt="2020-11-16T15:46:01.566" v="372" actId="962"/>
          <ac:picMkLst>
            <pc:docMk/>
            <pc:sldMk cId="1012908243" sldId="337"/>
            <ac:picMk id="216" creationId="{00000000-0000-0000-0000-000000000000}"/>
          </ac:picMkLst>
        </pc:picChg>
      </pc:sldChg>
      <pc:sldChg chg="modSp mod">
        <pc:chgData name="Shirley Atkinson" userId="d45a2646-58d8-4bb7-8bff-96687757d9f3" providerId="ADAL" clId="{CD1449B0-C16C-BB40-91D2-12B827ABC4C2}" dt="2020-11-16T15:47:07.397" v="514" actId="962"/>
        <pc:sldMkLst>
          <pc:docMk/>
          <pc:sldMk cId="1811913201" sldId="339"/>
        </pc:sldMkLst>
        <pc:picChg chg="mod">
          <ac:chgData name="Shirley Atkinson" userId="d45a2646-58d8-4bb7-8bff-96687757d9f3" providerId="ADAL" clId="{CD1449B0-C16C-BB40-91D2-12B827ABC4C2}" dt="2020-11-16T15:46:58.284" v="446" actId="962"/>
          <ac:picMkLst>
            <pc:docMk/>
            <pc:sldMk cId="1811913201" sldId="339"/>
            <ac:picMk id="164" creationId="{00000000-0000-0000-0000-000000000000}"/>
          </ac:picMkLst>
        </pc:picChg>
        <pc:picChg chg="mod">
          <ac:chgData name="Shirley Atkinson" userId="d45a2646-58d8-4bb7-8bff-96687757d9f3" providerId="ADAL" clId="{CD1449B0-C16C-BB40-91D2-12B827ABC4C2}" dt="2020-11-16T15:47:02.488" v="476" actId="962"/>
          <ac:picMkLst>
            <pc:docMk/>
            <pc:sldMk cId="1811913201" sldId="339"/>
            <ac:picMk id="165" creationId="{00000000-0000-0000-0000-000000000000}"/>
          </ac:picMkLst>
        </pc:picChg>
        <pc:picChg chg="mod">
          <ac:chgData name="Shirley Atkinson" userId="d45a2646-58d8-4bb7-8bff-96687757d9f3" providerId="ADAL" clId="{CD1449B0-C16C-BB40-91D2-12B827ABC4C2}" dt="2020-11-16T15:47:07.397" v="514" actId="962"/>
          <ac:picMkLst>
            <pc:docMk/>
            <pc:sldMk cId="1811913201" sldId="339"/>
            <ac:picMk id="166" creationId="{00000000-0000-0000-0000-000000000000}"/>
          </ac:picMkLst>
        </pc:picChg>
      </pc:sldChg>
      <pc:sldChg chg="modSp mod">
        <pc:chgData name="Shirley Atkinson" userId="d45a2646-58d8-4bb7-8bff-96687757d9f3" providerId="ADAL" clId="{CD1449B0-C16C-BB40-91D2-12B827ABC4C2}" dt="2020-11-16T15:45:12.485" v="325" actId="962"/>
        <pc:sldMkLst>
          <pc:docMk/>
          <pc:sldMk cId="3971255110" sldId="342"/>
        </pc:sldMkLst>
        <pc:picChg chg="mod">
          <ac:chgData name="Shirley Atkinson" userId="d45a2646-58d8-4bb7-8bff-96687757d9f3" providerId="ADAL" clId="{CD1449B0-C16C-BB40-91D2-12B827ABC4C2}" dt="2020-11-16T15:45:12.485" v="325" actId="962"/>
          <ac:picMkLst>
            <pc:docMk/>
            <pc:sldMk cId="3971255110" sldId="342"/>
            <ac:picMk id="8" creationId="{4D297654-E602-F848-8DA8-A0340AD2C514}"/>
          </ac:picMkLst>
        </pc:picChg>
      </pc:sldChg>
      <pc:sldChg chg="modSp mod">
        <pc:chgData name="Shirley Atkinson" userId="d45a2646-58d8-4bb7-8bff-96687757d9f3" providerId="ADAL" clId="{CD1449B0-C16C-BB40-91D2-12B827ABC4C2}" dt="2020-11-16T15:48:03.946" v="662" actId="962"/>
        <pc:sldMkLst>
          <pc:docMk/>
          <pc:sldMk cId="1225613351" sldId="353"/>
        </pc:sldMkLst>
        <pc:picChg chg="mod">
          <ac:chgData name="Shirley Atkinson" userId="d45a2646-58d8-4bb7-8bff-96687757d9f3" providerId="ADAL" clId="{CD1449B0-C16C-BB40-91D2-12B827ABC4C2}" dt="2020-11-16T15:47:47.424" v="612" actId="962"/>
          <ac:picMkLst>
            <pc:docMk/>
            <pc:sldMk cId="1225613351" sldId="353"/>
            <ac:picMk id="256" creationId="{00000000-0000-0000-0000-000000000000}"/>
          </ac:picMkLst>
        </pc:picChg>
        <pc:picChg chg="mod">
          <ac:chgData name="Shirley Atkinson" userId="d45a2646-58d8-4bb7-8bff-96687757d9f3" providerId="ADAL" clId="{CD1449B0-C16C-BB40-91D2-12B827ABC4C2}" dt="2020-11-16T15:47:58.428" v="640" actId="962"/>
          <ac:picMkLst>
            <pc:docMk/>
            <pc:sldMk cId="1225613351" sldId="353"/>
            <ac:picMk id="257" creationId="{00000000-0000-0000-0000-000000000000}"/>
          </ac:picMkLst>
        </pc:picChg>
        <pc:picChg chg="mod">
          <ac:chgData name="Shirley Atkinson" userId="d45a2646-58d8-4bb7-8bff-96687757d9f3" providerId="ADAL" clId="{CD1449B0-C16C-BB40-91D2-12B827ABC4C2}" dt="2020-11-16T15:47:38.877" v="598" actId="962"/>
          <ac:picMkLst>
            <pc:docMk/>
            <pc:sldMk cId="1225613351" sldId="353"/>
            <ac:picMk id="258" creationId="{00000000-0000-0000-0000-000000000000}"/>
          </ac:picMkLst>
        </pc:picChg>
        <pc:picChg chg="mod">
          <ac:chgData name="Shirley Atkinson" userId="d45a2646-58d8-4bb7-8bff-96687757d9f3" providerId="ADAL" clId="{CD1449B0-C16C-BB40-91D2-12B827ABC4C2}" dt="2020-11-16T15:48:03.946" v="662" actId="962"/>
          <ac:picMkLst>
            <pc:docMk/>
            <pc:sldMk cId="1225613351" sldId="353"/>
            <ac:picMk id="259" creationId="{00000000-0000-0000-0000-000000000000}"/>
          </ac:picMkLst>
        </pc:pic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image" Target="../media/image10.jpg"/></Relationships>
</file>

<file path=ppt/diagrams/_rels/drawing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image" Target="../media/image1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7A635-3775-A048-B187-C93E0C327D9A}" type="doc">
      <dgm:prSet loTypeId="urn:microsoft.com/office/officeart/2009/3/layout/IncreasingArrowsProcess" loCatId="" qsTypeId="urn:microsoft.com/office/officeart/2005/8/quickstyle/simple1" qsCatId="simple" csTypeId="urn:microsoft.com/office/officeart/2005/8/colors/accent1_2" csCatId="accent1" phldr="1"/>
      <dgm:spPr/>
      <dgm:t>
        <a:bodyPr/>
        <a:lstStyle/>
        <a:p>
          <a:endParaRPr lang="en-US"/>
        </a:p>
      </dgm:t>
    </dgm:pt>
    <dgm:pt modelId="{DCF93901-4FCD-0745-9A72-056C4678E426}">
      <dgm:prSet phldrT="[Text]"/>
      <dgm:spPr>
        <a:solidFill>
          <a:schemeClr val="accent4"/>
        </a:solidFill>
      </dgm:spPr>
      <dgm:t>
        <a:bodyPr/>
        <a:lstStyle/>
        <a:p>
          <a:r>
            <a:rPr lang="en-US" b="1" dirty="0">
              <a:solidFill>
                <a:schemeClr val="tx1"/>
              </a:solidFill>
            </a:rPr>
            <a:t>Request</a:t>
          </a:r>
        </a:p>
      </dgm:t>
    </dgm:pt>
    <dgm:pt modelId="{29FE59E0-17B6-1C4B-BC7C-463CB77727A1}" type="parTrans" cxnId="{FDE3520D-2724-8A4A-A185-62FF3C8315E0}">
      <dgm:prSet/>
      <dgm:spPr/>
      <dgm:t>
        <a:bodyPr/>
        <a:lstStyle/>
        <a:p>
          <a:endParaRPr lang="en-US"/>
        </a:p>
      </dgm:t>
    </dgm:pt>
    <dgm:pt modelId="{95C3E0EB-15F9-6246-9687-053C11178DEC}" type="sibTrans" cxnId="{FDE3520D-2724-8A4A-A185-62FF3C8315E0}">
      <dgm:prSet/>
      <dgm:spPr/>
      <dgm:t>
        <a:bodyPr/>
        <a:lstStyle/>
        <a:p>
          <a:endParaRPr lang="en-US"/>
        </a:p>
      </dgm:t>
    </dgm:pt>
    <dgm:pt modelId="{F209625B-F6D7-064A-91A1-D6A4305E7A16}">
      <dgm:prSet phldrT="[Text]"/>
      <dgm:spPr>
        <a:solidFill>
          <a:schemeClr val="accent4"/>
        </a:solidFill>
      </dgm:spPr>
      <dgm:t>
        <a:bodyPr/>
        <a:lstStyle/>
        <a:p>
          <a:r>
            <a:rPr lang="en-US" b="1" dirty="0">
              <a:solidFill>
                <a:schemeClr val="tx1"/>
              </a:solidFill>
            </a:rPr>
            <a:t>Response</a:t>
          </a:r>
        </a:p>
      </dgm:t>
    </dgm:pt>
    <dgm:pt modelId="{1FB21A3D-13D2-5549-94D1-013692B73AC4}" type="parTrans" cxnId="{86EB89B9-6071-D443-BEE2-1A322EF96242}">
      <dgm:prSet/>
      <dgm:spPr/>
      <dgm:t>
        <a:bodyPr/>
        <a:lstStyle/>
        <a:p>
          <a:endParaRPr lang="en-US"/>
        </a:p>
      </dgm:t>
    </dgm:pt>
    <dgm:pt modelId="{7CD5D028-E33E-A746-AE34-9F03B643FEBC}" type="sibTrans" cxnId="{86EB89B9-6071-D443-BEE2-1A322EF96242}">
      <dgm:prSet/>
      <dgm:spPr/>
      <dgm:t>
        <a:bodyPr/>
        <a:lstStyle/>
        <a:p>
          <a:endParaRPr lang="en-US"/>
        </a:p>
      </dgm:t>
    </dgm:pt>
    <dgm:pt modelId="{B4EA8679-DEEF-B140-8B05-FE81023F52BB}" type="pres">
      <dgm:prSet presAssocID="{FAB7A635-3775-A048-B187-C93E0C327D9A}" presName="Name0" presStyleCnt="0">
        <dgm:presLayoutVars>
          <dgm:chMax val="5"/>
          <dgm:chPref val="5"/>
          <dgm:dir/>
          <dgm:animLvl val="lvl"/>
        </dgm:presLayoutVars>
      </dgm:prSet>
      <dgm:spPr/>
      <dgm:t>
        <a:bodyPr/>
        <a:lstStyle/>
        <a:p>
          <a:endParaRPr lang="en-US"/>
        </a:p>
      </dgm:t>
    </dgm:pt>
    <dgm:pt modelId="{9B38BDE3-3CAA-3644-B2DC-33AFC15B6586}" type="pres">
      <dgm:prSet presAssocID="{DCF93901-4FCD-0745-9A72-056C4678E426}" presName="parentText1" presStyleLbl="node1" presStyleIdx="0" presStyleCnt="2" custScaleX="79387" custLinFactNeighborX="12013" custLinFactNeighborY="86857">
        <dgm:presLayoutVars>
          <dgm:chMax/>
          <dgm:chPref val="3"/>
          <dgm:bulletEnabled val="1"/>
        </dgm:presLayoutVars>
      </dgm:prSet>
      <dgm:spPr/>
      <dgm:t>
        <a:bodyPr/>
        <a:lstStyle/>
        <a:p>
          <a:endParaRPr lang="en-US"/>
        </a:p>
      </dgm:t>
    </dgm:pt>
    <dgm:pt modelId="{511AEB7B-2C89-6145-93DE-497B272EAA69}" type="pres">
      <dgm:prSet presAssocID="{F209625B-F6D7-064A-91A1-D6A4305E7A16}" presName="parentText2" presStyleLbl="node1" presStyleIdx="1" presStyleCnt="2" custFlipHor="1" custScaleX="145057" custLinFactY="40074" custLinFactNeighborX="-21996" custLinFactNeighborY="100000">
        <dgm:presLayoutVars>
          <dgm:chMax/>
          <dgm:chPref val="3"/>
          <dgm:bulletEnabled val="1"/>
        </dgm:presLayoutVars>
      </dgm:prSet>
      <dgm:spPr/>
      <dgm:t>
        <a:bodyPr/>
        <a:lstStyle/>
        <a:p>
          <a:endParaRPr lang="en-US"/>
        </a:p>
      </dgm:t>
    </dgm:pt>
  </dgm:ptLst>
  <dgm:cxnLst>
    <dgm:cxn modelId="{0F4F2738-C4A1-B54F-A60C-FDB968B0BC03}" type="presOf" srcId="{FAB7A635-3775-A048-B187-C93E0C327D9A}" destId="{B4EA8679-DEEF-B140-8B05-FE81023F52BB}" srcOrd="0" destOrd="0" presId="urn:microsoft.com/office/officeart/2009/3/layout/IncreasingArrowsProcess"/>
    <dgm:cxn modelId="{86EB89B9-6071-D443-BEE2-1A322EF96242}" srcId="{FAB7A635-3775-A048-B187-C93E0C327D9A}" destId="{F209625B-F6D7-064A-91A1-D6A4305E7A16}" srcOrd="1" destOrd="0" parTransId="{1FB21A3D-13D2-5549-94D1-013692B73AC4}" sibTransId="{7CD5D028-E33E-A746-AE34-9F03B643FEBC}"/>
    <dgm:cxn modelId="{2282A5FA-E99C-E648-864B-C8AD18C721C8}" type="presOf" srcId="{DCF93901-4FCD-0745-9A72-056C4678E426}" destId="{9B38BDE3-3CAA-3644-B2DC-33AFC15B6586}" srcOrd="0" destOrd="0" presId="urn:microsoft.com/office/officeart/2009/3/layout/IncreasingArrowsProcess"/>
    <dgm:cxn modelId="{755462C7-155D-FE4E-9756-80E6A2C4CE22}" type="presOf" srcId="{F209625B-F6D7-064A-91A1-D6A4305E7A16}" destId="{511AEB7B-2C89-6145-93DE-497B272EAA69}" srcOrd="0" destOrd="0" presId="urn:microsoft.com/office/officeart/2009/3/layout/IncreasingArrowsProcess"/>
    <dgm:cxn modelId="{FDE3520D-2724-8A4A-A185-62FF3C8315E0}" srcId="{FAB7A635-3775-A048-B187-C93E0C327D9A}" destId="{DCF93901-4FCD-0745-9A72-056C4678E426}" srcOrd="0" destOrd="0" parTransId="{29FE59E0-17B6-1C4B-BC7C-463CB77727A1}" sibTransId="{95C3E0EB-15F9-6246-9687-053C11178DEC}"/>
    <dgm:cxn modelId="{E47B2C33-4BC4-9E4A-9894-0DBBA85C1198}" type="presParOf" srcId="{B4EA8679-DEEF-B140-8B05-FE81023F52BB}" destId="{9B38BDE3-3CAA-3644-B2DC-33AFC15B6586}" srcOrd="0" destOrd="0" presId="urn:microsoft.com/office/officeart/2009/3/layout/IncreasingArrowsProcess"/>
    <dgm:cxn modelId="{D5AA45AC-45D1-F543-BCB6-B72272D16ABE}" type="presParOf" srcId="{B4EA8679-DEEF-B140-8B05-FE81023F52BB}" destId="{511AEB7B-2C89-6145-93DE-497B272EAA69}" srcOrd="1" destOrd="0" presId="urn:microsoft.com/office/officeart/2009/3/layout/IncreasingArrows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7F164E-85BA-D347-83D9-A8735FB9B5B2}" type="doc">
      <dgm:prSet loTypeId="urn:microsoft.com/office/officeart/2008/layout/VerticalCurvedList" loCatId="" qsTypeId="urn:microsoft.com/office/officeart/2005/8/quickstyle/simple4" qsCatId="simple" csTypeId="urn:microsoft.com/office/officeart/2005/8/colors/accent4_2" csCatId="accent4" phldr="1"/>
      <dgm:spPr/>
    </dgm:pt>
    <dgm:pt modelId="{97F89DFA-E284-C64B-A39F-E7BA5A1490E2}">
      <dgm:prSet phldrT="[Text]" custT="1"/>
      <dgm:spPr>
        <a:solidFill>
          <a:schemeClr val="accent4">
            <a:lumMod val="60000"/>
            <a:lumOff val="40000"/>
          </a:schemeClr>
        </a:solidFill>
      </dgm:spPr>
      <dgm:t>
        <a:bodyPr/>
        <a:lstStyle/>
        <a:p>
          <a:pPr algn="l"/>
          <a:r>
            <a:rPr lang="en-US" sz="1400" b="0" dirty="0">
              <a:solidFill>
                <a:schemeClr val="tx1"/>
              </a:solidFill>
              <a:latin typeface="Arial" charset="0"/>
              <a:ea typeface="Arial" charset="0"/>
              <a:cs typeface="Arial" charset="0"/>
            </a:rPr>
            <a:t>UK Households with mobile phones*</a:t>
          </a:r>
        </a:p>
      </dgm:t>
    </dgm:pt>
    <dgm:pt modelId="{3FA76181-0C52-F749-982D-3544DD627E0C}" type="parTrans" cxnId="{8B4BF22D-AEEA-E547-9407-04D14485352F}">
      <dgm:prSet/>
      <dgm:spPr/>
      <dgm:t>
        <a:bodyPr/>
        <a:lstStyle/>
        <a:p>
          <a:endParaRPr lang="en-US" sz="1200">
            <a:latin typeface="Arial" charset="0"/>
            <a:ea typeface="Arial" charset="0"/>
            <a:cs typeface="Arial" charset="0"/>
          </a:endParaRPr>
        </a:p>
      </dgm:t>
    </dgm:pt>
    <dgm:pt modelId="{36AC7EB2-C5F2-FE47-A102-9D49BC62316F}" type="sibTrans" cxnId="{8B4BF22D-AEEA-E547-9407-04D14485352F}">
      <dgm:prSet/>
      <dgm:spPr>
        <a:solidFill>
          <a:schemeClr val="accent4">
            <a:lumMod val="60000"/>
            <a:lumOff val="40000"/>
          </a:schemeClr>
        </a:solidFill>
      </dgm:spPr>
      <dgm:t>
        <a:bodyPr/>
        <a:lstStyle/>
        <a:p>
          <a:endParaRPr lang="en-US" sz="1200">
            <a:latin typeface="Arial" charset="0"/>
            <a:ea typeface="Arial" charset="0"/>
            <a:cs typeface="Arial" charset="0"/>
          </a:endParaRPr>
        </a:p>
      </dgm:t>
    </dgm:pt>
    <dgm:pt modelId="{DC7B31A4-E637-C240-9AB0-E0CD6C827C8E}">
      <dgm:prSet phldrT="[Text]" custT="1"/>
      <dgm:spPr>
        <a:solidFill>
          <a:schemeClr val="accent4">
            <a:lumMod val="60000"/>
            <a:lumOff val="40000"/>
          </a:schemeClr>
        </a:solidFill>
      </dgm:spPr>
      <dgm:t>
        <a:bodyPr/>
        <a:lstStyle/>
        <a:p>
          <a:pPr algn="l"/>
          <a:r>
            <a:rPr lang="en-GB" sz="1400" b="0" dirty="0">
              <a:solidFill>
                <a:schemeClr val="tx1"/>
              </a:solidFill>
              <a:latin typeface="Arial" charset="0"/>
              <a:ea typeface="Arial" charset="0"/>
              <a:cs typeface="Arial" charset="0"/>
            </a:rPr>
            <a:t>Internet users 2018</a:t>
          </a:r>
          <a:endParaRPr lang="en-US" sz="1400" dirty="0">
            <a:solidFill>
              <a:schemeClr val="tx1"/>
            </a:solidFill>
            <a:latin typeface="Arial" charset="0"/>
            <a:ea typeface="Arial" charset="0"/>
            <a:cs typeface="Arial" charset="0"/>
          </a:endParaRPr>
        </a:p>
      </dgm:t>
    </dgm:pt>
    <dgm:pt modelId="{8C4657DC-C231-9443-929C-45F51316CCE8}" type="parTrans" cxnId="{FE0ED5B3-A29D-9C4D-BAD6-F924E1CC9A16}">
      <dgm:prSet/>
      <dgm:spPr/>
      <dgm:t>
        <a:bodyPr/>
        <a:lstStyle/>
        <a:p>
          <a:endParaRPr lang="en-US" sz="1200">
            <a:latin typeface="Arial" charset="0"/>
            <a:ea typeface="Arial" charset="0"/>
            <a:cs typeface="Arial" charset="0"/>
          </a:endParaRPr>
        </a:p>
      </dgm:t>
    </dgm:pt>
    <dgm:pt modelId="{E0682C55-1C94-CD4E-A051-7306891EBF7C}" type="sibTrans" cxnId="{FE0ED5B3-A29D-9C4D-BAD6-F924E1CC9A16}">
      <dgm:prSet/>
      <dgm:spPr/>
      <dgm:t>
        <a:bodyPr/>
        <a:lstStyle/>
        <a:p>
          <a:endParaRPr lang="en-US" sz="1200">
            <a:latin typeface="Arial" charset="0"/>
            <a:ea typeface="Arial" charset="0"/>
            <a:cs typeface="Arial" charset="0"/>
          </a:endParaRPr>
        </a:p>
      </dgm:t>
    </dgm:pt>
    <dgm:pt modelId="{9F6EB11D-D904-AA4B-9C45-34297FBFEFEE}">
      <dgm:prSet custT="1"/>
      <dgm:spPr>
        <a:solidFill>
          <a:schemeClr val="accent4">
            <a:lumMod val="60000"/>
            <a:lumOff val="40000"/>
          </a:schemeClr>
        </a:solidFill>
      </dgm:spPr>
      <dgm:t>
        <a:bodyPr/>
        <a:lstStyle/>
        <a:p>
          <a:pPr algn="l"/>
          <a:r>
            <a:rPr lang="en-GB" sz="1400" dirty="0">
              <a:solidFill>
                <a:schemeClr val="tx1"/>
              </a:solidFill>
              <a:latin typeface="Arial" charset="0"/>
              <a:ea typeface="Arial" charset="0"/>
              <a:cs typeface="Arial" charset="0"/>
            </a:rPr>
            <a:t>Website traffic via mobile </a:t>
          </a:r>
          <a:endParaRPr lang="en-US" sz="1400" dirty="0">
            <a:solidFill>
              <a:schemeClr val="tx1"/>
            </a:solidFill>
            <a:latin typeface="Arial" charset="0"/>
            <a:ea typeface="Arial" charset="0"/>
            <a:cs typeface="Arial" charset="0"/>
          </a:endParaRPr>
        </a:p>
      </dgm:t>
    </dgm:pt>
    <dgm:pt modelId="{CE11E6CA-D80F-1F4C-A4A8-C525F27C9930}" type="parTrans" cxnId="{6D063EE4-74E3-2E48-95C8-8A3A256DD2F4}">
      <dgm:prSet/>
      <dgm:spPr/>
      <dgm:t>
        <a:bodyPr/>
        <a:lstStyle/>
        <a:p>
          <a:endParaRPr lang="en-US" sz="1200">
            <a:latin typeface="Arial" charset="0"/>
            <a:ea typeface="Arial" charset="0"/>
            <a:cs typeface="Arial" charset="0"/>
          </a:endParaRPr>
        </a:p>
      </dgm:t>
    </dgm:pt>
    <dgm:pt modelId="{B27CECED-E821-4E43-8A50-4B47C48C865B}" type="sibTrans" cxnId="{6D063EE4-74E3-2E48-95C8-8A3A256DD2F4}">
      <dgm:prSet/>
      <dgm:spPr/>
      <dgm:t>
        <a:bodyPr/>
        <a:lstStyle/>
        <a:p>
          <a:endParaRPr lang="en-US" sz="1200">
            <a:latin typeface="Arial" charset="0"/>
            <a:ea typeface="Arial" charset="0"/>
            <a:cs typeface="Arial" charset="0"/>
          </a:endParaRPr>
        </a:p>
      </dgm:t>
    </dgm:pt>
    <dgm:pt modelId="{43707A73-B2D0-C841-999A-B035F36DC967}" type="pres">
      <dgm:prSet presAssocID="{727F164E-85BA-D347-83D9-A8735FB9B5B2}" presName="Name0" presStyleCnt="0">
        <dgm:presLayoutVars>
          <dgm:chMax val="7"/>
          <dgm:chPref val="7"/>
          <dgm:dir/>
        </dgm:presLayoutVars>
      </dgm:prSet>
      <dgm:spPr/>
    </dgm:pt>
    <dgm:pt modelId="{54838BFF-5409-D843-8B19-115033FD2C0F}" type="pres">
      <dgm:prSet presAssocID="{727F164E-85BA-D347-83D9-A8735FB9B5B2}" presName="Name1" presStyleCnt="0"/>
      <dgm:spPr/>
    </dgm:pt>
    <dgm:pt modelId="{E69C5CCC-A624-3442-A6FB-13B3013C89A2}" type="pres">
      <dgm:prSet presAssocID="{727F164E-85BA-D347-83D9-A8735FB9B5B2}" presName="cycle" presStyleCnt="0"/>
      <dgm:spPr/>
    </dgm:pt>
    <dgm:pt modelId="{C9868392-F4E5-8548-9CFA-35DF869D7007}" type="pres">
      <dgm:prSet presAssocID="{727F164E-85BA-D347-83D9-A8735FB9B5B2}" presName="srcNode" presStyleLbl="node1" presStyleIdx="0" presStyleCnt="3"/>
      <dgm:spPr/>
    </dgm:pt>
    <dgm:pt modelId="{EA533324-C79B-1543-8D2A-9B81C8E7A90E}" type="pres">
      <dgm:prSet presAssocID="{727F164E-85BA-D347-83D9-A8735FB9B5B2}" presName="conn" presStyleLbl="parChTrans1D2" presStyleIdx="0" presStyleCnt="1"/>
      <dgm:spPr/>
      <dgm:t>
        <a:bodyPr/>
        <a:lstStyle/>
        <a:p>
          <a:endParaRPr lang="en-US"/>
        </a:p>
      </dgm:t>
    </dgm:pt>
    <dgm:pt modelId="{49806862-5ACD-4B41-87A1-B933CDA5FCB9}" type="pres">
      <dgm:prSet presAssocID="{727F164E-85BA-D347-83D9-A8735FB9B5B2}" presName="extraNode" presStyleLbl="node1" presStyleIdx="0" presStyleCnt="3"/>
      <dgm:spPr/>
    </dgm:pt>
    <dgm:pt modelId="{F9C80C78-6BAE-884F-BEB0-0D618E07020A}" type="pres">
      <dgm:prSet presAssocID="{727F164E-85BA-D347-83D9-A8735FB9B5B2}" presName="dstNode" presStyleLbl="node1" presStyleIdx="0" presStyleCnt="3"/>
      <dgm:spPr/>
    </dgm:pt>
    <dgm:pt modelId="{766D834F-A9DF-1A49-9F29-1968EFC2177A}" type="pres">
      <dgm:prSet presAssocID="{97F89DFA-E284-C64B-A39F-E7BA5A1490E2}" presName="text_1" presStyleLbl="node1" presStyleIdx="0" presStyleCnt="3">
        <dgm:presLayoutVars>
          <dgm:bulletEnabled val="1"/>
        </dgm:presLayoutVars>
      </dgm:prSet>
      <dgm:spPr/>
      <dgm:t>
        <a:bodyPr/>
        <a:lstStyle/>
        <a:p>
          <a:endParaRPr lang="en-US"/>
        </a:p>
      </dgm:t>
    </dgm:pt>
    <dgm:pt modelId="{0324D398-CBCB-9B49-86BE-9AB8EA5D598D}" type="pres">
      <dgm:prSet presAssocID="{97F89DFA-E284-C64B-A39F-E7BA5A1490E2}" presName="accent_1" presStyleCnt="0"/>
      <dgm:spPr/>
    </dgm:pt>
    <dgm:pt modelId="{9831712B-06A6-E44B-B0C2-F8E3CE7F4C09}" type="pres">
      <dgm:prSet presAssocID="{97F89DFA-E284-C64B-A39F-E7BA5A1490E2}" presName="accentRepeatNode" presStyleLbl="solidFgAcc1" presStyleIdx="0" presStyleCnt="3"/>
      <dgm:spPr/>
    </dgm:pt>
    <dgm:pt modelId="{BC97BAB0-3C84-A24B-A1D7-4E244EB6C25D}" type="pres">
      <dgm:prSet presAssocID="{9F6EB11D-D904-AA4B-9C45-34297FBFEFEE}" presName="text_2" presStyleLbl="node1" presStyleIdx="1" presStyleCnt="3">
        <dgm:presLayoutVars>
          <dgm:bulletEnabled val="1"/>
        </dgm:presLayoutVars>
      </dgm:prSet>
      <dgm:spPr/>
      <dgm:t>
        <a:bodyPr/>
        <a:lstStyle/>
        <a:p>
          <a:endParaRPr lang="en-US"/>
        </a:p>
      </dgm:t>
    </dgm:pt>
    <dgm:pt modelId="{FD6724FC-6BEF-DF42-9CB0-6B943A15F045}" type="pres">
      <dgm:prSet presAssocID="{9F6EB11D-D904-AA4B-9C45-34297FBFEFEE}" presName="accent_2" presStyleCnt="0"/>
      <dgm:spPr/>
    </dgm:pt>
    <dgm:pt modelId="{C130D0BE-00EE-F146-A840-37169ECDBB40}" type="pres">
      <dgm:prSet presAssocID="{9F6EB11D-D904-AA4B-9C45-34297FBFEFEE}" presName="accentRepeatNode" presStyleLbl="solidFgAcc1" presStyleIdx="1" presStyleCnt="3"/>
      <dgm:spPr/>
    </dgm:pt>
    <dgm:pt modelId="{8FDEE3D9-5613-9043-9521-8E0C546C1BDF}" type="pres">
      <dgm:prSet presAssocID="{DC7B31A4-E637-C240-9AB0-E0CD6C827C8E}" presName="text_3" presStyleLbl="node1" presStyleIdx="2" presStyleCnt="3">
        <dgm:presLayoutVars>
          <dgm:bulletEnabled val="1"/>
        </dgm:presLayoutVars>
      </dgm:prSet>
      <dgm:spPr/>
      <dgm:t>
        <a:bodyPr/>
        <a:lstStyle/>
        <a:p>
          <a:endParaRPr lang="en-US"/>
        </a:p>
      </dgm:t>
    </dgm:pt>
    <dgm:pt modelId="{5AC1AD35-FD1F-4945-B136-A963ACDD1AAA}" type="pres">
      <dgm:prSet presAssocID="{DC7B31A4-E637-C240-9AB0-E0CD6C827C8E}" presName="accent_3" presStyleCnt="0"/>
      <dgm:spPr/>
    </dgm:pt>
    <dgm:pt modelId="{DB560CC3-DB9E-E144-B337-B83C02C2B1D4}" type="pres">
      <dgm:prSet presAssocID="{DC7B31A4-E637-C240-9AB0-E0CD6C827C8E}" presName="accentRepeatNode" presStyleLbl="solidFgAcc1" presStyleIdx="2" presStyleCnt="3"/>
      <dgm:spPr/>
    </dgm:pt>
  </dgm:ptLst>
  <dgm:cxnLst>
    <dgm:cxn modelId="{2DA32FE9-00E7-7D42-851F-304F716CED01}" type="presOf" srcId="{9F6EB11D-D904-AA4B-9C45-34297FBFEFEE}" destId="{BC97BAB0-3C84-A24B-A1D7-4E244EB6C25D}" srcOrd="0" destOrd="0" presId="urn:microsoft.com/office/officeart/2008/layout/VerticalCurvedList"/>
    <dgm:cxn modelId="{1716BAB1-EB8B-204E-8518-B8B8053E2F16}" type="presOf" srcId="{97F89DFA-E284-C64B-A39F-E7BA5A1490E2}" destId="{766D834F-A9DF-1A49-9F29-1968EFC2177A}" srcOrd="0" destOrd="0" presId="urn:microsoft.com/office/officeart/2008/layout/VerticalCurvedList"/>
    <dgm:cxn modelId="{FE0ED5B3-A29D-9C4D-BAD6-F924E1CC9A16}" srcId="{727F164E-85BA-D347-83D9-A8735FB9B5B2}" destId="{DC7B31A4-E637-C240-9AB0-E0CD6C827C8E}" srcOrd="2" destOrd="0" parTransId="{8C4657DC-C231-9443-929C-45F51316CCE8}" sibTransId="{E0682C55-1C94-CD4E-A051-7306891EBF7C}"/>
    <dgm:cxn modelId="{84E75C2A-2335-214F-AD62-27014760A44D}" type="presOf" srcId="{DC7B31A4-E637-C240-9AB0-E0CD6C827C8E}" destId="{8FDEE3D9-5613-9043-9521-8E0C546C1BDF}" srcOrd="0" destOrd="0" presId="urn:microsoft.com/office/officeart/2008/layout/VerticalCurvedList"/>
    <dgm:cxn modelId="{13334CD6-3F97-6040-AB8F-EBA83C3B42BB}" type="presOf" srcId="{36AC7EB2-C5F2-FE47-A102-9D49BC62316F}" destId="{EA533324-C79B-1543-8D2A-9B81C8E7A90E}" srcOrd="0" destOrd="0" presId="urn:microsoft.com/office/officeart/2008/layout/VerticalCurvedList"/>
    <dgm:cxn modelId="{6D063EE4-74E3-2E48-95C8-8A3A256DD2F4}" srcId="{727F164E-85BA-D347-83D9-A8735FB9B5B2}" destId="{9F6EB11D-D904-AA4B-9C45-34297FBFEFEE}" srcOrd="1" destOrd="0" parTransId="{CE11E6CA-D80F-1F4C-A4A8-C525F27C9930}" sibTransId="{B27CECED-E821-4E43-8A50-4B47C48C865B}"/>
    <dgm:cxn modelId="{8B4BF22D-AEEA-E547-9407-04D14485352F}" srcId="{727F164E-85BA-D347-83D9-A8735FB9B5B2}" destId="{97F89DFA-E284-C64B-A39F-E7BA5A1490E2}" srcOrd="0" destOrd="0" parTransId="{3FA76181-0C52-F749-982D-3544DD627E0C}" sibTransId="{36AC7EB2-C5F2-FE47-A102-9D49BC62316F}"/>
    <dgm:cxn modelId="{845C9CE0-EB47-124D-9EBD-AF3CD7371D81}" type="presOf" srcId="{727F164E-85BA-D347-83D9-A8735FB9B5B2}" destId="{43707A73-B2D0-C841-999A-B035F36DC967}" srcOrd="0" destOrd="0" presId="urn:microsoft.com/office/officeart/2008/layout/VerticalCurvedList"/>
    <dgm:cxn modelId="{7D947891-600D-2748-92E0-E04173912311}" type="presParOf" srcId="{43707A73-B2D0-C841-999A-B035F36DC967}" destId="{54838BFF-5409-D843-8B19-115033FD2C0F}" srcOrd="0" destOrd="0" presId="urn:microsoft.com/office/officeart/2008/layout/VerticalCurvedList"/>
    <dgm:cxn modelId="{36EF260A-CECD-4D4C-A600-0E8228EC78B2}" type="presParOf" srcId="{54838BFF-5409-D843-8B19-115033FD2C0F}" destId="{E69C5CCC-A624-3442-A6FB-13B3013C89A2}" srcOrd="0" destOrd="0" presId="urn:microsoft.com/office/officeart/2008/layout/VerticalCurvedList"/>
    <dgm:cxn modelId="{030D1D12-79BA-6C49-9996-F026A5AF9BD9}" type="presParOf" srcId="{E69C5CCC-A624-3442-A6FB-13B3013C89A2}" destId="{C9868392-F4E5-8548-9CFA-35DF869D7007}" srcOrd="0" destOrd="0" presId="urn:microsoft.com/office/officeart/2008/layout/VerticalCurvedList"/>
    <dgm:cxn modelId="{54530323-7BAD-1B49-BB6F-10A2785449FF}" type="presParOf" srcId="{E69C5CCC-A624-3442-A6FB-13B3013C89A2}" destId="{EA533324-C79B-1543-8D2A-9B81C8E7A90E}" srcOrd="1" destOrd="0" presId="urn:microsoft.com/office/officeart/2008/layout/VerticalCurvedList"/>
    <dgm:cxn modelId="{1E285D59-BC4E-834A-BC0B-44B3733673C5}" type="presParOf" srcId="{E69C5CCC-A624-3442-A6FB-13B3013C89A2}" destId="{49806862-5ACD-4B41-87A1-B933CDA5FCB9}" srcOrd="2" destOrd="0" presId="urn:microsoft.com/office/officeart/2008/layout/VerticalCurvedList"/>
    <dgm:cxn modelId="{4D84247D-FCAE-EB49-83F4-21538ABD8534}" type="presParOf" srcId="{E69C5CCC-A624-3442-A6FB-13B3013C89A2}" destId="{F9C80C78-6BAE-884F-BEB0-0D618E07020A}" srcOrd="3" destOrd="0" presId="urn:microsoft.com/office/officeart/2008/layout/VerticalCurvedList"/>
    <dgm:cxn modelId="{E49929CE-0085-2845-8076-5F20CDC3BFC2}" type="presParOf" srcId="{54838BFF-5409-D843-8B19-115033FD2C0F}" destId="{766D834F-A9DF-1A49-9F29-1968EFC2177A}" srcOrd="1" destOrd="0" presId="urn:microsoft.com/office/officeart/2008/layout/VerticalCurvedList"/>
    <dgm:cxn modelId="{D8AB46E4-B332-1444-B20A-396A3E18DCC4}" type="presParOf" srcId="{54838BFF-5409-D843-8B19-115033FD2C0F}" destId="{0324D398-CBCB-9B49-86BE-9AB8EA5D598D}" srcOrd="2" destOrd="0" presId="urn:microsoft.com/office/officeart/2008/layout/VerticalCurvedList"/>
    <dgm:cxn modelId="{624E582E-2FA5-874A-9ABA-FF63E1EE0961}" type="presParOf" srcId="{0324D398-CBCB-9B49-86BE-9AB8EA5D598D}" destId="{9831712B-06A6-E44B-B0C2-F8E3CE7F4C09}" srcOrd="0" destOrd="0" presId="urn:microsoft.com/office/officeart/2008/layout/VerticalCurvedList"/>
    <dgm:cxn modelId="{FA41EDEB-41CB-D84E-A62C-CDD68E07159C}" type="presParOf" srcId="{54838BFF-5409-D843-8B19-115033FD2C0F}" destId="{BC97BAB0-3C84-A24B-A1D7-4E244EB6C25D}" srcOrd="3" destOrd="0" presId="urn:microsoft.com/office/officeart/2008/layout/VerticalCurvedList"/>
    <dgm:cxn modelId="{D648F2FC-936F-BF41-AFA1-DEE83F2F0ABB}" type="presParOf" srcId="{54838BFF-5409-D843-8B19-115033FD2C0F}" destId="{FD6724FC-6BEF-DF42-9CB0-6B943A15F045}" srcOrd="4" destOrd="0" presId="urn:microsoft.com/office/officeart/2008/layout/VerticalCurvedList"/>
    <dgm:cxn modelId="{FA840D47-6AD3-8745-862F-1033FE52AD3C}" type="presParOf" srcId="{FD6724FC-6BEF-DF42-9CB0-6B943A15F045}" destId="{C130D0BE-00EE-F146-A840-37169ECDBB40}" srcOrd="0" destOrd="0" presId="urn:microsoft.com/office/officeart/2008/layout/VerticalCurvedList"/>
    <dgm:cxn modelId="{D3598964-A1BE-2648-910F-13A1EBE63070}" type="presParOf" srcId="{54838BFF-5409-D843-8B19-115033FD2C0F}" destId="{8FDEE3D9-5613-9043-9521-8E0C546C1BDF}" srcOrd="5" destOrd="0" presId="urn:microsoft.com/office/officeart/2008/layout/VerticalCurvedList"/>
    <dgm:cxn modelId="{67659669-8518-0A47-82B7-814FEE37AA7E}" type="presParOf" srcId="{54838BFF-5409-D843-8B19-115033FD2C0F}" destId="{5AC1AD35-FD1F-4945-B136-A963ACDD1AAA}" srcOrd="6" destOrd="0" presId="urn:microsoft.com/office/officeart/2008/layout/VerticalCurvedList"/>
    <dgm:cxn modelId="{A3423755-1D27-874C-A535-2F559842DBB5}" type="presParOf" srcId="{5AC1AD35-FD1F-4945-B136-A963ACDD1AAA}" destId="{DB560CC3-DB9E-E144-B337-B83C02C2B1D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6E03AD-DA41-AA43-8FCA-167001D2E8F8}" type="doc">
      <dgm:prSet loTypeId="urn:microsoft.com/office/officeart/2005/8/layout/vList3" loCatId="" qsTypeId="urn:microsoft.com/office/officeart/2005/8/quickstyle/simple1" qsCatId="simple" csTypeId="urn:microsoft.com/office/officeart/2005/8/colors/accent5_2" csCatId="accent5" phldr="1"/>
      <dgm:spPr/>
    </dgm:pt>
    <dgm:pt modelId="{C0E301FA-719F-9542-8BEA-196A60BB17E6}">
      <dgm:prSet phldrT="[Text]" custT="1"/>
      <dgm:spPr>
        <a:noFill/>
        <a:ln>
          <a:noFill/>
        </a:ln>
      </dgm:spPr>
      <dgm:t>
        <a:bodyPr/>
        <a:lstStyle/>
        <a:p>
          <a:pPr algn="l">
            <a:lnSpc>
              <a:spcPct val="100000"/>
            </a:lnSpc>
            <a:spcAft>
              <a:spcPts val="0"/>
            </a:spcAft>
          </a:pPr>
          <a:r>
            <a:rPr lang="en-US" sz="3200" b="1" dirty="0" smtClean="0">
              <a:solidFill>
                <a:schemeClr val="bg1"/>
              </a:solidFill>
            </a:rPr>
            <a:t>Web </a:t>
          </a:r>
          <a:r>
            <a:rPr lang="en-US" sz="3200" b="1" dirty="0">
              <a:solidFill>
                <a:schemeClr val="bg1"/>
              </a:solidFill>
            </a:rPr>
            <a:t>browser APIs provide access to</a:t>
          </a:r>
          <a:endParaRPr lang="en-US" sz="3200" dirty="0">
            <a:solidFill>
              <a:schemeClr val="bg1"/>
            </a:solidFill>
          </a:endParaRPr>
        </a:p>
      </dgm:t>
    </dgm:pt>
    <dgm:pt modelId="{94F2D5E8-F917-9F4D-AD75-E5A3202A2F61}" type="parTrans" cxnId="{A5BAB919-52B6-CC47-868A-356B8BD86623}">
      <dgm:prSet/>
      <dgm:spPr/>
      <dgm:t>
        <a:bodyPr/>
        <a:lstStyle/>
        <a:p>
          <a:endParaRPr lang="en-US">
            <a:solidFill>
              <a:schemeClr val="bg1"/>
            </a:solidFill>
          </a:endParaRPr>
        </a:p>
      </dgm:t>
    </dgm:pt>
    <dgm:pt modelId="{4E23F122-916A-C543-9BDD-A71DD67E7C4F}" type="sibTrans" cxnId="{A5BAB919-52B6-CC47-868A-356B8BD86623}">
      <dgm:prSet/>
      <dgm:spPr/>
      <dgm:t>
        <a:bodyPr/>
        <a:lstStyle/>
        <a:p>
          <a:endParaRPr lang="en-US">
            <a:solidFill>
              <a:schemeClr val="bg1"/>
            </a:solidFill>
          </a:endParaRPr>
        </a:p>
      </dgm:t>
    </dgm:pt>
    <dgm:pt modelId="{5270D2ED-4B1A-6048-A286-0D096E70BD5C}">
      <dgm:prSet phldrT="[Text]" custT="1"/>
      <dgm:spPr>
        <a:noFill/>
        <a:ln>
          <a:noFill/>
        </a:ln>
      </dgm:spPr>
      <dgm:t>
        <a:bodyPr/>
        <a:lstStyle/>
        <a:p>
          <a:pPr algn="l">
            <a:lnSpc>
              <a:spcPct val="100000"/>
            </a:lnSpc>
            <a:spcAft>
              <a:spcPts val="0"/>
            </a:spcAft>
          </a:pPr>
          <a:r>
            <a:rPr lang="en-US" sz="2800" dirty="0">
              <a:solidFill>
                <a:schemeClr val="bg1"/>
              </a:solidFill>
            </a:rPr>
            <a:t>Camera</a:t>
          </a:r>
        </a:p>
      </dgm:t>
    </dgm:pt>
    <dgm:pt modelId="{9B4B5F6F-6D18-C34A-A0E7-9A452E9B190C}" type="parTrans" cxnId="{DFD3B088-5792-6347-9471-7470BDF958EF}">
      <dgm:prSet/>
      <dgm:spPr/>
      <dgm:t>
        <a:bodyPr/>
        <a:lstStyle/>
        <a:p>
          <a:endParaRPr lang="en-US"/>
        </a:p>
      </dgm:t>
    </dgm:pt>
    <dgm:pt modelId="{6579C970-40AD-1449-8652-FC592F7101DD}" type="sibTrans" cxnId="{DFD3B088-5792-6347-9471-7470BDF958EF}">
      <dgm:prSet/>
      <dgm:spPr/>
      <dgm:t>
        <a:bodyPr/>
        <a:lstStyle/>
        <a:p>
          <a:endParaRPr lang="en-US"/>
        </a:p>
      </dgm:t>
    </dgm:pt>
    <dgm:pt modelId="{F063C743-C90E-ED4D-90FD-BC8C866E36A4}">
      <dgm:prSet phldrT="[Text]" custT="1"/>
      <dgm:spPr>
        <a:noFill/>
        <a:ln>
          <a:noFill/>
        </a:ln>
      </dgm:spPr>
      <dgm:t>
        <a:bodyPr/>
        <a:lstStyle/>
        <a:p>
          <a:pPr algn="l">
            <a:lnSpc>
              <a:spcPct val="100000"/>
            </a:lnSpc>
            <a:spcAft>
              <a:spcPts val="0"/>
            </a:spcAft>
          </a:pPr>
          <a:r>
            <a:rPr lang="en-US" sz="2800" dirty="0">
              <a:solidFill>
                <a:schemeClr val="bg1"/>
              </a:solidFill>
            </a:rPr>
            <a:t>Hosts File structure</a:t>
          </a:r>
        </a:p>
      </dgm:t>
    </dgm:pt>
    <dgm:pt modelId="{64B670EE-1BBF-F94B-9507-9704578E441D}" type="parTrans" cxnId="{5CD5CE71-51CC-D540-96CD-65EF52993E27}">
      <dgm:prSet/>
      <dgm:spPr/>
      <dgm:t>
        <a:bodyPr/>
        <a:lstStyle/>
        <a:p>
          <a:endParaRPr lang="en-US"/>
        </a:p>
      </dgm:t>
    </dgm:pt>
    <dgm:pt modelId="{AFD5C19B-382B-6843-B490-FD04579F68F1}" type="sibTrans" cxnId="{5CD5CE71-51CC-D540-96CD-65EF52993E27}">
      <dgm:prSet/>
      <dgm:spPr/>
      <dgm:t>
        <a:bodyPr/>
        <a:lstStyle/>
        <a:p>
          <a:endParaRPr lang="en-US"/>
        </a:p>
      </dgm:t>
    </dgm:pt>
    <dgm:pt modelId="{AF2D4D29-802F-CE42-B6F5-976D84D64AB0}">
      <dgm:prSet phldrT="[Text]" custT="1"/>
      <dgm:spPr>
        <a:noFill/>
        <a:ln>
          <a:noFill/>
        </a:ln>
      </dgm:spPr>
      <dgm:t>
        <a:bodyPr/>
        <a:lstStyle/>
        <a:p>
          <a:pPr algn="l">
            <a:lnSpc>
              <a:spcPct val="100000"/>
            </a:lnSpc>
            <a:spcAft>
              <a:spcPts val="0"/>
            </a:spcAft>
          </a:pPr>
          <a:r>
            <a:rPr lang="en-US" sz="2800" dirty="0">
              <a:solidFill>
                <a:schemeClr val="bg1"/>
              </a:solidFill>
            </a:rPr>
            <a:t>Audio</a:t>
          </a:r>
        </a:p>
      </dgm:t>
    </dgm:pt>
    <dgm:pt modelId="{FA9BC085-4BC4-5047-9C22-D5E1F39E14A5}" type="parTrans" cxnId="{61FBA623-648E-9643-B8A2-2EEB222046AF}">
      <dgm:prSet/>
      <dgm:spPr/>
      <dgm:t>
        <a:bodyPr/>
        <a:lstStyle/>
        <a:p>
          <a:endParaRPr lang="en-US"/>
        </a:p>
      </dgm:t>
    </dgm:pt>
    <dgm:pt modelId="{E8FE7426-C7C8-B94B-9EAD-139F587EB664}" type="sibTrans" cxnId="{61FBA623-648E-9643-B8A2-2EEB222046AF}">
      <dgm:prSet/>
      <dgm:spPr/>
      <dgm:t>
        <a:bodyPr/>
        <a:lstStyle/>
        <a:p>
          <a:endParaRPr lang="en-US"/>
        </a:p>
      </dgm:t>
    </dgm:pt>
    <dgm:pt modelId="{37623F36-EB4C-9245-B43E-C3A212EE4E57}" type="pres">
      <dgm:prSet presAssocID="{736E03AD-DA41-AA43-8FCA-167001D2E8F8}" presName="linearFlow" presStyleCnt="0">
        <dgm:presLayoutVars>
          <dgm:dir/>
          <dgm:resizeHandles val="exact"/>
        </dgm:presLayoutVars>
      </dgm:prSet>
      <dgm:spPr/>
    </dgm:pt>
    <dgm:pt modelId="{2C7DF639-E1A8-474B-B649-7485473E97F4}" type="pres">
      <dgm:prSet presAssocID="{C0E301FA-719F-9542-8BEA-196A60BB17E6}" presName="composite" presStyleCnt="0"/>
      <dgm:spPr/>
    </dgm:pt>
    <dgm:pt modelId="{10D2DC2E-B62A-9046-95DF-A4346BFDE44A}" type="pres">
      <dgm:prSet presAssocID="{C0E301FA-719F-9542-8BEA-196A60BB17E6}" presName="imgShp" presStyleLbl="fgImgPlace1" presStyleIdx="0" presStyleCnt="4" custLinFactX="-55596" custLinFactNeighborX="-100000" custLinFactNeighborY="-6220"/>
      <dgm:spPr>
        <a:prstGeom prst="star5">
          <a:avLst/>
        </a:prstGeom>
        <a:solidFill>
          <a:schemeClr val="accent4">
            <a:lumMod val="60000"/>
            <a:lumOff val="40000"/>
          </a:schemeClr>
        </a:solidFill>
        <a:ln>
          <a:noFill/>
        </a:ln>
      </dgm:spPr>
    </dgm:pt>
    <dgm:pt modelId="{331D0927-9B09-3A44-BE31-04B930833E61}" type="pres">
      <dgm:prSet presAssocID="{C0E301FA-719F-9542-8BEA-196A60BB17E6}" presName="txShp" presStyleLbl="node1" presStyleIdx="0" presStyleCnt="4" custScaleX="131363" custLinFactNeighborX="4027" custLinFactNeighborY="-4520">
        <dgm:presLayoutVars>
          <dgm:bulletEnabled val="1"/>
        </dgm:presLayoutVars>
      </dgm:prSet>
      <dgm:spPr/>
      <dgm:t>
        <a:bodyPr/>
        <a:lstStyle/>
        <a:p>
          <a:endParaRPr lang="en-US"/>
        </a:p>
      </dgm:t>
    </dgm:pt>
    <dgm:pt modelId="{0A183CEB-AD33-4E48-8B5E-8E1D8CA80B4B}" type="pres">
      <dgm:prSet presAssocID="{4E23F122-916A-C543-9BDD-A71DD67E7C4F}" presName="spacing" presStyleCnt="0"/>
      <dgm:spPr/>
    </dgm:pt>
    <dgm:pt modelId="{AFDB3C78-8283-354A-877F-6232ED9A7FCA}" type="pres">
      <dgm:prSet presAssocID="{5270D2ED-4B1A-6048-A286-0D096E70BD5C}" presName="composite" presStyleCnt="0"/>
      <dgm:spPr/>
    </dgm:pt>
    <dgm:pt modelId="{7D980AEE-ED11-EF4D-8332-44F842500C1E}" type="pres">
      <dgm:prSet presAssocID="{5270D2ED-4B1A-6048-A286-0D096E70BD5C}" presName="imgShp" presStyleLbl="fgImgPlace1" presStyleIdx="1" presStyleCnt="4" custScaleX="193307" custScaleY="193307"/>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2124" b="12124"/>
          </a:stretch>
        </a:blipFill>
      </dgm:spPr>
    </dgm:pt>
    <dgm:pt modelId="{BBA4404D-A381-BA41-8493-03E33CEB4F83}" type="pres">
      <dgm:prSet presAssocID="{5270D2ED-4B1A-6048-A286-0D096E70BD5C}" presName="txShp" presStyleLbl="node1" presStyleIdx="1" presStyleCnt="4" custScaleX="66793" custLinFactNeighborX="-950" custLinFactNeighborY="-7323">
        <dgm:presLayoutVars>
          <dgm:bulletEnabled val="1"/>
        </dgm:presLayoutVars>
      </dgm:prSet>
      <dgm:spPr/>
      <dgm:t>
        <a:bodyPr/>
        <a:lstStyle/>
        <a:p>
          <a:endParaRPr lang="en-US"/>
        </a:p>
      </dgm:t>
    </dgm:pt>
    <dgm:pt modelId="{A4525390-53ED-7440-83CA-FE5714E79467}" type="pres">
      <dgm:prSet presAssocID="{6579C970-40AD-1449-8652-FC592F7101DD}" presName="spacing" presStyleCnt="0"/>
      <dgm:spPr/>
    </dgm:pt>
    <dgm:pt modelId="{93840B05-2BA3-7C43-948F-1BF983007299}" type="pres">
      <dgm:prSet presAssocID="{F063C743-C90E-ED4D-90FD-BC8C866E36A4}" presName="composite" presStyleCnt="0"/>
      <dgm:spPr/>
    </dgm:pt>
    <dgm:pt modelId="{7BECEE2F-218E-034A-BC25-2D4E6C22AAF1}" type="pres">
      <dgm:prSet presAssocID="{F063C743-C90E-ED4D-90FD-BC8C866E36A4}" presName="imgShp" presStyleLbl="fgImgPlace1" presStyleIdx="2" presStyleCnt="4" custScaleX="204481" custScaleY="198707" custLinFactNeighborX="-25164" custLinFactNeighborY="3595"/>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8125" r="18125"/>
          </a:stretch>
        </a:blipFill>
      </dgm:spPr>
    </dgm:pt>
    <dgm:pt modelId="{53873222-5282-6B43-99B5-12CF036CB3A5}" type="pres">
      <dgm:prSet presAssocID="{F063C743-C90E-ED4D-90FD-BC8C866E36A4}" presName="txShp" presStyleLbl="node1" presStyleIdx="2" presStyleCnt="4" custScaleX="60935" custLinFactNeighborX="-6965" custLinFactNeighborY="-25784">
        <dgm:presLayoutVars>
          <dgm:bulletEnabled val="1"/>
        </dgm:presLayoutVars>
      </dgm:prSet>
      <dgm:spPr/>
      <dgm:t>
        <a:bodyPr/>
        <a:lstStyle/>
        <a:p>
          <a:endParaRPr lang="en-US"/>
        </a:p>
      </dgm:t>
    </dgm:pt>
    <dgm:pt modelId="{FB3D9DBA-13DB-ED4A-B745-F1731E7C1875}" type="pres">
      <dgm:prSet presAssocID="{AFD5C19B-382B-6843-B490-FD04579F68F1}" presName="spacing" presStyleCnt="0"/>
      <dgm:spPr/>
    </dgm:pt>
    <dgm:pt modelId="{866D9517-CCB3-434E-84E2-B3C821E345F5}" type="pres">
      <dgm:prSet presAssocID="{AF2D4D29-802F-CE42-B6F5-976D84D64AB0}" presName="composite" presStyleCnt="0"/>
      <dgm:spPr/>
    </dgm:pt>
    <dgm:pt modelId="{8DBA8BEF-1BF0-F24A-908C-6D488D8C1DF1}" type="pres">
      <dgm:prSet presAssocID="{AF2D4D29-802F-CE42-B6F5-976D84D64AB0}" presName="imgShp" presStyleLbl="fgImgPlace1" presStyleIdx="3" presStyleCnt="4" custScaleX="192440" custScaleY="202382" custLinFactX="-3319" custLinFactNeighborX="-100000" custLinFactNeighborY="3792"/>
      <dgm:spPr>
        <a:blipFill dpi="0" rotWithShape="1">
          <a:blip xmlns:r="http://schemas.openxmlformats.org/officeDocument/2006/relationships" r:embed="rId3"/>
          <a:srcRect/>
          <a:stretch>
            <a:fillRect t="22494" b="22494"/>
          </a:stretch>
        </a:blipFill>
      </dgm:spPr>
    </dgm:pt>
    <dgm:pt modelId="{751FF84E-99E5-944B-BEF0-2C5DE28F2A95}" type="pres">
      <dgm:prSet presAssocID="{AF2D4D29-802F-CE42-B6F5-976D84D64AB0}" presName="txShp" presStyleLbl="node1" presStyleIdx="3" presStyleCnt="4" custScaleX="32236" custLinFactNeighborX="-23742" custLinFactNeighborY="-46568">
        <dgm:presLayoutVars>
          <dgm:bulletEnabled val="1"/>
        </dgm:presLayoutVars>
      </dgm:prSet>
      <dgm:spPr/>
      <dgm:t>
        <a:bodyPr/>
        <a:lstStyle/>
        <a:p>
          <a:endParaRPr lang="en-US"/>
        </a:p>
      </dgm:t>
    </dgm:pt>
  </dgm:ptLst>
  <dgm:cxnLst>
    <dgm:cxn modelId="{EE12BF97-4869-6240-B7BA-FC9C02CD06BC}" type="presOf" srcId="{736E03AD-DA41-AA43-8FCA-167001D2E8F8}" destId="{37623F36-EB4C-9245-B43E-C3A212EE4E57}" srcOrd="0" destOrd="0" presId="urn:microsoft.com/office/officeart/2005/8/layout/vList3"/>
    <dgm:cxn modelId="{DFD3B088-5792-6347-9471-7470BDF958EF}" srcId="{736E03AD-DA41-AA43-8FCA-167001D2E8F8}" destId="{5270D2ED-4B1A-6048-A286-0D096E70BD5C}" srcOrd="1" destOrd="0" parTransId="{9B4B5F6F-6D18-C34A-A0E7-9A452E9B190C}" sibTransId="{6579C970-40AD-1449-8652-FC592F7101DD}"/>
    <dgm:cxn modelId="{C8898CDD-443D-0347-B36D-A8F526417510}" type="presOf" srcId="{AF2D4D29-802F-CE42-B6F5-976D84D64AB0}" destId="{751FF84E-99E5-944B-BEF0-2C5DE28F2A95}" srcOrd="0" destOrd="0" presId="urn:microsoft.com/office/officeart/2005/8/layout/vList3"/>
    <dgm:cxn modelId="{76018FF9-CA0E-6C4E-BDDE-7325857BC60A}" type="presOf" srcId="{C0E301FA-719F-9542-8BEA-196A60BB17E6}" destId="{331D0927-9B09-3A44-BE31-04B930833E61}" srcOrd="0" destOrd="0" presId="urn:microsoft.com/office/officeart/2005/8/layout/vList3"/>
    <dgm:cxn modelId="{61FBA623-648E-9643-B8A2-2EEB222046AF}" srcId="{736E03AD-DA41-AA43-8FCA-167001D2E8F8}" destId="{AF2D4D29-802F-CE42-B6F5-976D84D64AB0}" srcOrd="3" destOrd="0" parTransId="{FA9BC085-4BC4-5047-9C22-D5E1F39E14A5}" sibTransId="{E8FE7426-C7C8-B94B-9EAD-139F587EB664}"/>
    <dgm:cxn modelId="{A5BAB919-52B6-CC47-868A-356B8BD86623}" srcId="{736E03AD-DA41-AA43-8FCA-167001D2E8F8}" destId="{C0E301FA-719F-9542-8BEA-196A60BB17E6}" srcOrd="0" destOrd="0" parTransId="{94F2D5E8-F917-9F4D-AD75-E5A3202A2F61}" sibTransId="{4E23F122-916A-C543-9BDD-A71DD67E7C4F}"/>
    <dgm:cxn modelId="{C1B0E374-79D8-C84D-AA0C-55D651018D8F}" type="presOf" srcId="{5270D2ED-4B1A-6048-A286-0D096E70BD5C}" destId="{BBA4404D-A381-BA41-8493-03E33CEB4F83}" srcOrd="0" destOrd="0" presId="urn:microsoft.com/office/officeart/2005/8/layout/vList3"/>
    <dgm:cxn modelId="{5CD5CE71-51CC-D540-96CD-65EF52993E27}" srcId="{736E03AD-DA41-AA43-8FCA-167001D2E8F8}" destId="{F063C743-C90E-ED4D-90FD-BC8C866E36A4}" srcOrd="2" destOrd="0" parTransId="{64B670EE-1BBF-F94B-9507-9704578E441D}" sibTransId="{AFD5C19B-382B-6843-B490-FD04579F68F1}"/>
    <dgm:cxn modelId="{A4FE67EF-5D3B-844A-A230-A67125304D83}" type="presOf" srcId="{F063C743-C90E-ED4D-90FD-BC8C866E36A4}" destId="{53873222-5282-6B43-99B5-12CF036CB3A5}" srcOrd="0" destOrd="0" presId="urn:microsoft.com/office/officeart/2005/8/layout/vList3"/>
    <dgm:cxn modelId="{14C70E9B-50C9-D044-B6C0-8A4065245BC0}" type="presParOf" srcId="{37623F36-EB4C-9245-B43E-C3A212EE4E57}" destId="{2C7DF639-E1A8-474B-B649-7485473E97F4}" srcOrd="0" destOrd="0" presId="urn:microsoft.com/office/officeart/2005/8/layout/vList3"/>
    <dgm:cxn modelId="{59DCFBCD-09BB-A246-8703-C20D97C7127C}" type="presParOf" srcId="{2C7DF639-E1A8-474B-B649-7485473E97F4}" destId="{10D2DC2E-B62A-9046-95DF-A4346BFDE44A}" srcOrd="0" destOrd="0" presId="urn:microsoft.com/office/officeart/2005/8/layout/vList3"/>
    <dgm:cxn modelId="{BC43DD01-4FBF-1C48-95EA-C9596059936E}" type="presParOf" srcId="{2C7DF639-E1A8-474B-B649-7485473E97F4}" destId="{331D0927-9B09-3A44-BE31-04B930833E61}" srcOrd="1" destOrd="0" presId="urn:microsoft.com/office/officeart/2005/8/layout/vList3"/>
    <dgm:cxn modelId="{106CD44D-4DF8-4B45-80A6-081F32BE7ACB}" type="presParOf" srcId="{37623F36-EB4C-9245-B43E-C3A212EE4E57}" destId="{0A183CEB-AD33-4E48-8B5E-8E1D8CA80B4B}" srcOrd="1" destOrd="0" presId="urn:microsoft.com/office/officeart/2005/8/layout/vList3"/>
    <dgm:cxn modelId="{13BF8E35-5303-2E45-B0F7-AD12DD5653D6}" type="presParOf" srcId="{37623F36-EB4C-9245-B43E-C3A212EE4E57}" destId="{AFDB3C78-8283-354A-877F-6232ED9A7FCA}" srcOrd="2" destOrd="0" presId="urn:microsoft.com/office/officeart/2005/8/layout/vList3"/>
    <dgm:cxn modelId="{939479E9-1F78-7F46-8942-53CB77B40489}" type="presParOf" srcId="{AFDB3C78-8283-354A-877F-6232ED9A7FCA}" destId="{7D980AEE-ED11-EF4D-8332-44F842500C1E}" srcOrd="0" destOrd="0" presId="urn:microsoft.com/office/officeart/2005/8/layout/vList3"/>
    <dgm:cxn modelId="{A57AEEE2-6345-AD47-9A70-ACDA6176C0EC}" type="presParOf" srcId="{AFDB3C78-8283-354A-877F-6232ED9A7FCA}" destId="{BBA4404D-A381-BA41-8493-03E33CEB4F83}" srcOrd="1" destOrd="0" presId="urn:microsoft.com/office/officeart/2005/8/layout/vList3"/>
    <dgm:cxn modelId="{78544FA0-9091-2B46-B445-614574548199}" type="presParOf" srcId="{37623F36-EB4C-9245-B43E-C3A212EE4E57}" destId="{A4525390-53ED-7440-83CA-FE5714E79467}" srcOrd="3" destOrd="0" presId="urn:microsoft.com/office/officeart/2005/8/layout/vList3"/>
    <dgm:cxn modelId="{0EFEC2A8-7D15-5A47-82AA-35DF5C897751}" type="presParOf" srcId="{37623F36-EB4C-9245-B43E-C3A212EE4E57}" destId="{93840B05-2BA3-7C43-948F-1BF983007299}" srcOrd="4" destOrd="0" presId="urn:microsoft.com/office/officeart/2005/8/layout/vList3"/>
    <dgm:cxn modelId="{1DC646FB-7C9D-0F4D-9AA6-5162FA5DCA64}" type="presParOf" srcId="{93840B05-2BA3-7C43-948F-1BF983007299}" destId="{7BECEE2F-218E-034A-BC25-2D4E6C22AAF1}" srcOrd="0" destOrd="0" presId="urn:microsoft.com/office/officeart/2005/8/layout/vList3"/>
    <dgm:cxn modelId="{FF519522-67BF-9546-BB3A-8CB987F883D4}" type="presParOf" srcId="{93840B05-2BA3-7C43-948F-1BF983007299}" destId="{53873222-5282-6B43-99B5-12CF036CB3A5}" srcOrd="1" destOrd="0" presId="urn:microsoft.com/office/officeart/2005/8/layout/vList3"/>
    <dgm:cxn modelId="{DB79969D-1EA7-3C4E-89F7-4DF6D20683E5}" type="presParOf" srcId="{37623F36-EB4C-9245-B43E-C3A212EE4E57}" destId="{FB3D9DBA-13DB-ED4A-B745-F1731E7C1875}" srcOrd="5" destOrd="0" presId="urn:microsoft.com/office/officeart/2005/8/layout/vList3"/>
    <dgm:cxn modelId="{CA308AE2-F724-C341-A1A3-5FEE7B207C61}" type="presParOf" srcId="{37623F36-EB4C-9245-B43E-C3A212EE4E57}" destId="{866D9517-CCB3-434E-84E2-B3C821E345F5}" srcOrd="6" destOrd="0" presId="urn:microsoft.com/office/officeart/2005/8/layout/vList3"/>
    <dgm:cxn modelId="{C68FA63D-D5D9-6542-AC54-FE87B3142683}" type="presParOf" srcId="{866D9517-CCB3-434E-84E2-B3C821E345F5}" destId="{8DBA8BEF-1BF0-F24A-908C-6D488D8C1DF1}" srcOrd="0" destOrd="0" presId="urn:microsoft.com/office/officeart/2005/8/layout/vList3"/>
    <dgm:cxn modelId="{8EAA6A83-FF99-314B-9AD8-0667A607A92E}" type="presParOf" srcId="{866D9517-CCB3-434E-84E2-B3C821E345F5}" destId="{751FF84E-99E5-944B-BEF0-2C5DE28F2A95}" srcOrd="1"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7F164E-85BA-D347-83D9-A8735FB9B5B2}" type="doc">
      <dgm:prSet loTypeId="urn:microsoft.com/office/officeart/2008/layout/VerticalCurvedList" loCatId="" qsTypeId="urn:microsoft.com/office/officeart/2005/8/quickstyle/simple4" qsCatId="simple" csTypeId="urn:microsoft.com/office/officeart/2005/8/colors/accent4_2" csCatId="accent4" phldr="1"/>
      <dgm:spPr/>
    </dgm:pt>
    <dgm:pt modelId="{97F89DFA-E284-C64B-A39F-E7BA5A1490E2}">
      <dgm:prSet phldrT="[Text]" custT="1"/>
      <dgm:spPr>
        <a:solidFill>
          <a:schemeClr val="accent4">
            <a:lumMod val="60000"/>
            <a:lumOff val="40000"/>
          </a:schemeClr>
        </a:solidFill>
      </dgm:spPr>
      <dgm:t>
        <a:bodyPr/>
        <a:lstStyle/>
        <a:p>
          <a:pPr algn="l"/>
          <a:r>
            <a:rPr lang="en-US" sz="2000" b="0" dirty="0">
              <a:solidFill>
                <a:schemeClr val="tx1"/>
              </a:solidFill>
              <a:latin typeface="Arial" charset="0"/>
              <a:ea typeface="Arial" charset="0"/>
              <a:cs typeface="Arial" charset="0"/>
            </a:rPr>
            <a:t>Active apps and websites use Google Maps API</a:t>
          </a:r>
        </a:p>
      </dgm:t>
    </dgm:pt>
    <dgm:pt modelId="{3FA76181-0C52-F749-982D-3544DD627E0C}" type="parTrans" cxnId="{8B4BF22D-AEEA-E547-9407-04D14485352F}">
      <dgm:prSet/>
      <dgm:spPr/>
      <dgm:t>
        <a:bodyPr/>
        <a:lstStyle/>
        <a:p>
          <a:endParaRPr lang="en-US" sz="1200">
            <a:latin typeface="Arial" charset="0"/>
            <a:ea typeface="Arial" charset="0"/>
            <a:cs typeface="Arial" charset="0"/>
          </a:endParaRPr>
        </a:p>
      </dgm:t>
    </dgm:pt>
    <dgm:pt modelId="{36AC7EB2-C5F2-FE47-A102-9D49BC62316F}" type="sibTrans" cxnId="{8B4BF22D-AEEA-E547-9407-04D14485352F}">
      <dgm:prSet/>
      <dgm:spPr>
        <a:solidFill>
          <a:schemeClr val="accent4">
            <a:lumMod val="60000"/>
            <a:lumOff val="40000"/>
          </a:schemeClr>
        </a:solidFill>
      </dgm:spPr>
      <dgm:t>
        <a:bodyPr/>
        <a:lstStyle/>
        <a:p>
          <a:endParaRPr lang="en-US" sz="1200">
            <a:latin typeface="Arial" charset="0"/>
            <a:ea typeface="Arial" charset="0"/>
            <a:cs typeface="Arial" charset="0"/>
          </a:endParaRPr>
        </a:p>
      </dgm:t>
    </dgm:pt>
    <dgm:pt modelId="{9F6EB11D-D904-AA4B-9C45-34297FBFEFEE}">
      <dgm:prSet custT="1"/>
      <dgm:spPr>
        <a:solidFill>
          <a:schemeClr val="accent4">
            <a:lumMod val="60000"/>
            <a:lumOff val="40000"/>
          </a:schemeClr>
        </a:solidFill>
      </dgm:spPr>
      <dgm:t>
        <a:bodyPr/>
        <a:lstStyle/>
        <a:p>
          <a:pPr algn="l"/>
          <a:r>
            <a:rPr lang="en-GB" sz="2000" dirty="0">
              <a:solidFill>
                <a:schemeClr val="tx1"/>
              </a:solidFill>
              <a:latin typeface="Arial" charset="0"/>
              <a:ea typeface="Arial" charset="0"/>
              <a:cs typeface="Arial" charset="0"/>
            </a:rPr>
            <a:t>Growth for Google Maps</a:t>
          </a:r>
          <a:endParaRPr lang="en-US" sz="2000" dirty="0">
            <a:solidFill>
              <a:schemeClr val="tx1"/>
            </a:solidFill>
            <a:latin typeface="Arial" charset="0"/>
            <a:ea typeface="Arial" charset="0"/>
            <a:cs typeface="Arial" charset="0"/>
          </a:endParaRPr>
        </a:p>
      </dgm:t>
    </dgm:pt>
    <dgm:pt modelId="{CE11E6CA-D80F-1F4C-A4A8-C525F27C9930}" type="parTrans" cxnId="{6D063EE4-74E3-2E48-95C8-8A3A256DD2F4}">
      <dgm:prSet/>
      <dgm:spPr/>
      <dgm:t>
        <a:bodyPr/>
        <a:lstStyle/>
        <a:p>
          <a:endParaRPr lang="en-US" sz="1200">
            <a:latin typeface="Arial" charset="0"/>
            <a:ea typeface="Arial" charset="0"/>
            <a:cs typeface="Arial" charset="0"/>
          </a:endParaRPr>
        </a:p>
      </dgm:t>
    </dgm:pt>
    <dgm:pt modelId="{B27CECED-E821-4E43-8A50-4B47C48C865B}" type="sibTrans" cxnId="{6D063EE4-74E3-2E48-95C8-8A3A256DD2F4}">
      <dgm:prSet/>
      <dgm:spPr/>
      <dgm:t>
        <a:bodyPr/>
        <a:lstStyle/>
        <a:p>
          <a:endParaRPr lang="en-US" sz="1200">
            <a:latin typeface="Arial" charset="0"/>
            <a:ea typeface="Arial" charset="0"/>
            <a:cs typeface="Arial" charset="0"/>
          </a:endParaRPr>
        </a:p>
      </dgm:t>
    </dgm:pt>
    <dgm:pt modelId="{43707A73-B2D0-C841-999A-B035F36DC967}" type="pres">
      <dgm:prSet presAssocID="{727F164E-85BA-D347-83D9-A8735FB9B5B2}" presName="Name0" presStyleCnt="0">
        <dgm:presLayoutVars>
          <dgm:chMax val="7"/>
          <dgm:chPref val="7"/>
          <dgm:dir/>
        </dgm:presLayoutVars>
      </dgm:prSet>
      <dgm:spPr/>
    </dgm:pt>
    <dgm:pt modelId="{54838BFF-5409-D843-8B19-115033FD2C0F}" type="pres">
      <dgm:prSet presAssocID="{727F164E-85BA-D347-83D9-A8735FB9B5B2}" presName="Name1" presStyleCnt="0"/>
      <dgm:spPr/>
    </dgm:pt>
    <dgm:pt modelId="{E69C5CCC-A624-3442-A6FB-13B3013C89A2}" type="pres">
      <dgm:prSet presAssocID="{727F164E-85BA-D347-83D9-A8735FB9B5B2}" presName="cycle" presStyleCnt="0"/>
      <dgm:spPr/>
    </dgm:pt>
    <dgm:pt modelId="{C9868392-F4E5-8548-9CFA-35DF869D7007}" type="pres">
      <dgm:prSet presAssocID="{727F164E-85BA-D347-83D9-A8735FB9B5B2}" presName="srcNode" presStyleLbl="node1" presStyleIdx="0" presStyleCnt="2"/>
      <dgm:spPr/>
    </dgm:pt>
    <dgm:pt modelId="{EA533324-C79B-1543-8D2A-9B81C8E7A90E}" type="pres">
      <dgm:prSet presAssocID="{727F164E-85BA-D347-83D9-A8735FB9B5B2}" presName="conn" presStyleLbl="parChTrans1D2" presStyleIdx="0" presStyleCnt="1"/>
      <dgm:spPr/>
      <dgm:t>
        <a:bodyPr/>
        <a:lstStyle/>
        <a:p>
          <a:endParaRPr lang="en-US"/>
        </a:p>
      </dgm:t>
    </dgm:pt>
    <dgm:pt modelId="{49806862-5ACD-4B41-87A1-B933CDA5FCB9}" type="pres">
      <dgm:prSet presAssocID="{727F164E-85BA-D347-83D9-A8735FB9B5B2}" presName="extraNode" presStyleLbl="node1" presStyleIdx="0" presStyleCnt="2"/>
      <dgm:spPr/>
    </dgm:pt>
    <dgm:pt modelId="{F9C80C78-6BAE-884F-BEB0-0D618E07020A}" type="pres">
      <dgm:prSet presAssocID="{727F164E-85BA-D347-83D9-A8735FB9B5B2}" presName="dstNode" presStyleLbl="node1" presStyleIdx="0" presStyleCnt="2"/>
      <dgm:spPr/>
    </dgm:pt>
    <dgm:pt modelId="{766D834F-A9DF-1A49-9F29-1968EFC2177A}" type="pres">
      <dgm:prSet presAssocID="{97F89DFA-E284-C64B-A39F-E7BA5A1490E2}" presName="text_1" presStyleLbl="node1" presStyleIdx="0" presStyleCnt="2">
        <dgm:presLayoutVars>
          <dgm:bulletEnabled val="1"/>
        </dgm:presLayoutVars>
      </dgm:prSet>
      <dgm:spPr/>
      <dgm:t>
        <a:bodyPr/>
        <a:lstStyle/>
        <a:p>
          <a:endParaRPr lang="en-US"/>
        </a:p>
      </dgm:t>
    </dgm:pt>
    <dgm:pt modelId="{0324D398-CBCB-9B49-86BE-9AB8EA5D598D}" type="pres">
      <dgm:prSet presAssocID="{97F89DFA-E284-C64B-A39F-E7BA5A1490E2}" presName="accent_1" presStyleCnt="0"/>
      <dgm:spPr/>
    </dgm:pt>
    <dgm:pt modelId="{9831712B-06A6-E44B-B0C2-F8E3CE7F4C09}" type="pres">
      <dgm:prSet presAssocID="{97F89DFA-E284-C64B-A39F-E7BA5A1490E2}" presName="accentRepeatNode" presStyleLbl="solidFgAcc1" presStyleIdx="0" presStyleCnt="2"/>
      <dgm:spPr/>
    </dgm:pt>
    <dgm:pt modelId="{BC97BAB0-3C84-A24B-A1D7-4E244EB6C25D}" type="pres">
      <dgm:prSet presAssocID="{9F6EB11D-D904-AA4B-9C45-34297FBFEFEE}" presName="text_2" presStyleLbl="node1" presStyleIdx="1" presStyleCnt="2">
        <dgm:presLayoutVars>
          <dgm:bulletEnabled val="1"/>
        </dgm:presLayoutVars>
      </dgm:prSet>
      <dgm:spPr/>
      <dgm:t>
        <a:bodyPr/>
        <a:lstStyle/>
        <a:p>
          <a:endParaRPr lang="en-US"/>
        </a:p>
      </dgm:t>
    </dgm:pt>
    <dgm:pt modelId="{FD6724FC-6BEF-DF42-9CB0-6B943A15F045}" type="pres">
      <dgm:prSet presAssocID="{9F6EB11D-D904-AA4B-9C45-34297FBFEFEE}" presName="accent_2" presStyleCnt="0"/>
      <dgm:spPr/>
    </dgm:pt>
    <dgm:pt modelId="{C130D0BE-00EE-F146-A840-37169ECDBB40}" type="pres">
      <dgm:prSet presAssocID="{9F6EB11D-D904-AA4B-9C45-34297FBFEFEE}" presName="accentRepeatNode" presStyleLbl="solidFgAcc1" presStyleIdx="1" presStyleCnt="2"/>
      <dgm:spPr/>
    </dgm:pt>
  </dgm:ptLst>
  <dgm:cxnLst>
    <dgm:cxn modelId="{2DA32FE9-00E7-7D42-851F-304F716CED01}" type="presOf" srcId="{9F6EB11D-D904-AA4B-9C45-34297FBFEFEE}" destId="{BC97BAB0-3C84-A24B-A1D7-4E244EB6C25D}" srcOrd="0" destOrd="0" presId="urn:microsoft.com/office/officeart/2008/layout/VerticalCurvedList"/>
    <dgm:cxn modelId="{1716BAB1-EB8B-204E-8518-B8B8053E2F16}" type="presOf" srcId="{97F89DFA-E284-C64B-A39F-E7BA5A1490E2}" destId="{766D834F-A9DF-1A49-9F29-1968EFC2177A}" srcOrd="0" destOrd="0" presId="urn:microsoft.com/office/officeart/2008/layout/VerticalCurvedList"/>
    <dgm:cxn modelId="{13334CD6-3F97-6040-AB8F-EBA83C3B42BB}" type="presOf" srcId="{36AC7EB2-C5F2-FE47-A102-9D49BC62316F}" destId="{EA533324-C79B-1543-8D2A-9B81C8E7A90E}" srcOrd="0" destOrd="0" presId="urn:microsoft.com/office/officeart/2008/layout/VerticalCurvedList"/>
    <dgm:cxn modelId="{6D063EE4-74E3-2E48-95C8-8A3A256DD2F4}" srcId="{727F164E-85BA-D347-83D9-A8735FB9B5B2}" destId="{9F6EB11D-D904-AA4B-9C45-34297FBFEFEE}" srcOrd="1" destOrd="0" parTransId="{CE11E6CA-D80F-1F4C-A4A8-C525F27C9930}" sibTransId="{B27CECED-E821-4E43-8A50-4B47C48C865B}"/>
    <dgm:cxn modelId="{8B4BF22D-AEEA-E547-9407-04D14485352F}" srcId="{727F164E-85BA-D347-83D9-A8735FB9B5B2}" destId="{97F89DFA-E284-C64B-A39F-E7BA5A1490E2}" srcOrd="0" destOrd="0" parTransId="{3FA76181-0C52-F749-982D-3544DD627E0C}" sibTransId="{36AC7EB2-C5F2-FE47-A102-9D49BC62316F}"/>
    <dgm:cxn modelId="{845C9CE0-EB47-124D-9EBD-AF3CD7371D81}" type="presOf" srcId="{727F164E-85BA-D347-83D9-A8735FB9B5B2}" destId="{43707A73-B2D0-C841-999A-B035F36DC967}" srcOrd="0" destOrd="0" presId="urn:microsoft.com/office/officeart/2008/layout/VerticalCurvedList"/>
    <dgm:cxn modelId="{7D947891-600D-2748-92E0-E04173912311}" type="presParOf" srcId="{43707A73-B2D0-C841-999A-B035F36DC967}" destId="{54838BFF-5409-D843-8B19-115033FD2C0F}" srcOrd="0" destOrd="0" presId="urn:microsoft.com/office/officeart/2008/layout/VerticalCurvedList"/>
    <dgm:cxn modelId="{36EF260A-CECD-4D4C-A600-0E8228EC78B2}" type="presParOf" srcId="{54838BFF-5409-D843-8B19-115033FD2C0F}" destId="{E69C5CCC-A624-3442-A6FB-13B3013C89A2}" srcOrd="0" destOrd="0" presId="urn:microsoft.com/office/officeart/2008/layout/VerticalCurvedList"/>
    <dgm:cxn modelId="{030D1D12-79BA-6C49-9996-F026A5AF9BD9}" type="presParOf" srcId="{E69C5CCC-A624-3442-A6FB-13B3013C89A2}" destId="{C9868392-F4E5-8548-9CFA-35DF869D7007}" srcOrd="0" destOrd="0" presId="urn:microsoft.com/office/officeart/2008/layout/VerticalCurvedList"/>
    <dgm:cxn modelId="{54530323-7BAD-1B49-BB6F-10A2785449FF}" type="presParOf" srcId="{E69C5CCC-A624-3442-A6FB-13B3013C89A2}" destId="{EA533324-C79B-1543-8D2A-9B81C8E7A90E}" srcOrd="1" destOrd="0" presId="urn:microsoft.com/office/officeart/2008/layout/VerticalCurvedList"/>
    <dgm:cxn modelId="{1E285D59-BC4E-834A-BC0B-44B3733673C5}" type="presParOf" srcId="{E69C5CCC-A624-3442-A6FB-13B3013C89A2}" destId="{49806862-5ACD-4B41-87A1-B933CDA5FCB9}" srcOrd="2" destOrd="0" presId="urn:microsoft.com/office/officeart/2008/layout/VerticalCurvedList"/>
    <dgm:cxn modelId="{4D84247D-FCAE-EB49-83F4-21538ABD8534}" type="presParOf" srcId="{E69C5CCC-A624-3442-A6FB-13B3013C89A2}" destId="{F9C80C78-6BAE-884F-BEB0-0D618E07020A}" srcOrd="3" destOrd="0" presId="urn:microsoft.com/office/officeart/2008/layout/VerticalCurvedList"/>
    <dgm:cxn modelId="{E49929CE-0085-2845-8076-5F20CDC3BFC2}" type="presParOf" srcId="{54838BFF-5409-D843-8B19-115033FD2C0F}" destId="{766D834F-A9DF-1A49-9F29-1968EFC2177A}" srcOrd="1" destOrd="0" presId="urn:microsoft.com/office/officeart/2008/layout/VerticalCurvedList"/>
    <dgm:cxn modelId="{D8AB46E4-B332-1444-B20A-396A3E18DCC4}" type="presParOf" srcId="{54838BFF-5409-D843-8B19-115033FD2C0F}" destId="{0324D398-CBCB-9B49-86BE-9AB8EA5D598D}" srcOrd="2" destOrd="0" presId="urn:microsoft.com/office/officeart/2008/layout/VerticalCurvedList"/>
    <dgm:cxn modelId="{624E582E-2FA5-874A-9ABA-FF63E1EE0961}" type="presParOf" srcId="{0324D398-CBCB-9B49-86BE-9AB8EA5D598D}" destId="{9831712B-06A6-E44B-B0C2-F8E3CE7F4C09}" srcOrd="0" destOrd="0" presId="urn:microsoft.com/office/officeart/2008/layout/VerticalCurvedList"/>
    <dgm:cxn modelId="{FA41EDEB-41CB-D84E-A62C-CDD68E07159C}" type="presParOf" srcId="{54838BFF-5409-D843-8B19-115033FD2C0F}" destId="{BC97BAB0-3C84-A24B-A1D7-4E244EB6C25D}" srcOrd="3" destOrd="0" presId="urn:microsoft.com/office/officeart/2008/layout/VerticalCurvedList"/>
    <dgm:cxn modelId="{D648F2FC-936F-BF41-AFA1-DEE83F2F0ABB}" type="presParOf" srcId="{54838BFF-5409-D843-8B19-115033FD2C0F}" destId="{FD6724FC-6BEF-DF42-9CB0-6B943A15F045}" srcOrd="4" destOrd="0" presId="urn:microsoft.com/office/officeart/2008/layout/VerticalCurvedList"/>
    <dgm:cxn modelId="{FA840D47-6AD3-8745-862F-1033FE52AD3C}" type="presParOf" srcId="{FD6724FC-6BEF-DF42-9CB0-6B943A15F045}" destId="{C130D0BE-00EE-F146-A840-37169ECDBB40}" srcOrd="0" destOrd="0" presId="urn:microsoft.com/office/officeart/2008/layout/VerticalCurve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36E03AD-DA41-AA43-8FCA-167001D2E8F8}" type="doc">
      <dgm:prSet loTypeId="urn:microsoft.com/office/officeart/2005/8/layout/vList3" loCatId="" qsTypeId="urn:microsoft.com/office/officeart/2005/8/quickstyle/simple1" qsCatId="simple" csTypeId="urn:microsoft.com/office/officeart/2005/8/colors/accent5_2" csCatId="accent5" phldr="1"/>
      <dgm:spPr/>
    </dgm:pt>
    <dgm:pt modelId="{2B7599E8-0F15-E545-B884-DB0D36CC9FC7}">
      <dgm:prSet custT="1"/>
      <dgm:spPr>
        <a:solidFill>
          <a:schemeClr val="tx1">
            <a:lumMod val="95000"/>
            <a:lumOff val="5000"/>
          </a:schemeClr>
        </a:solidFill>
        <a:ln>
          <a:noFill/>
        </a:ln>
      </dgm:spPr>
      <dgm:t>
        <a:bodyPr/>
        <a:lstStyle/>
        <a:p>
          <a:pPr algn="l"/>
          <a:r>
            <a:rPr lang="en-US" sz="3200" b="1" dirty="0" smtClean="0">
              <a:solidFill>
                <a:schemeClr val="bg1"/>
              </a:solidFill>
            </a:rPr>
            <a:t>API </a:t>
          </a:r>
          <a:r>
            <a:rPr lang="en-US" sz="3200" b="1" dirty="0">
              <a:solidFill>
                <a:schemeClr val="bg1"/>
              </a:solidFill>
            </a:rPr>
            <a:t>is a way of two software applications talking to each </a:t>
          </a:r>
          <a:r>
            <a:rPr lang="en-US" sz="3200" b="1" dirty="0" smtClean="0">
              <a:solidFill>
                <a:schemeClr val="bg1"/>
              </a:solidFill>
            </a:rPr>
            <a:t>other </a:t>
          </a:r>
          <a:r>
            <a:rPr lang="en-US" sz="3200" b="1" dirty="0">
              <a:solidFill>
                <a:schemeClr val="bg1"/>
              </a:solidFill>
            </a:rPr>
            <a:t>using a common language that they both understand</a:t>
          </a:r>
          <a:endParaRPr lang="en-US" sz="3200" b="1" dirty="0"/>
        </a:p>
      </dgm:t>
    </dgm:pt>
    <dgm:pt modelId="{1A5A0EFC-F362-1748-B0E6-CE9037CEF146}" type="parTrans" cxnId="{1E2E23CC-81EC-3445-B216-470F3A1E77EB}">
      <dgm:prSet/>
      <dgm:spPr/>
      <dgm:t>
        <a:bodyPr/>
        <a:lstStyle/>
        <a:p>
          <a:endParaRPr lang="en-US" b="1"/>
        </a:p>
      </dgm:t>
    </dgm:pt>
    <dgm:pt modelId="{F38A969D-056A-904D-BE4C-235AA9FD5FC9}" type="sibTrans" cxnId="{1E2E23CC-81EC-3445-B216-470F3A1E77EB}">
      <dgm:prSet/>
      <dgm:spPr/>
      <dgm:t>
        <a:bodyPr/>
        <a:lstStyle/>
        <a:p>
          <a:endParaRPr lang="en-US" b="1"/>
        </a:p>
      </dgm:t>
    </dgm:pt>
    <dgm:pt modelId="{37623F36-EB4C-9245-B43E-C3A212EE4E57}" type="pres">
      <dgm:prSet presAssocID="{736E03AD-DA41-AA43-8FCA-167001D2E8F8}" presName="linearFlow" presStyleCnt="0">
        <dgm:presLayoutVars>
          <dgm:dir/>
          <dgm:resizeHandles val="exact"/>
        </dgm:presLayoutVars>
      </dgm:prSet>
      <dgm:spPr/>
    </dgm:pt>
    <dgm:pt modelId="{69E05B0C-E995-F242-BD70-94CD61D841EC}" type="pres">
      <dgm:prSet presAssocID="{2B7599E8-0F15-E545-B884-DB0D36CC9FC7}" presName="composite" presStyleCnt="0"/>
      <dgm:spPr/>
    </dgm:pt>
    <dgm:pt modelId="{2561612B-50A2-FF4D-8985-7049968E8541}" type="pres">
      <dgm:prSet presAssocID="{2B7599E8-0F15-E545-B884-DB0D36CC9FC7}" presName="imgShp" presStyleLbl="fgImgPlace1" presStyleIdx="0" presStyleCnt="1" custScaleX="75439" custScaleY="75439" custLinFactNeighborX="-3632"/>
      <dgm:spPr>
        <a:prstGeom prst="star5">
          <a:avLst/>
        </a:prstGeom>
        <a:solidFill>
          <a:schemeClr val="accent4">
            <a:lumMod val="60000"/>
            <a:lumOff val="40000"/>
          </a:schemeClr>
        </a:solidFill>
        <a:ln>
          <a:noFill/>
        </a:ln>
      </dgm:spPr>
    </dgm:pt>
    <dgm:pt modelId="{99E17B2E-FCCC-C043-BEF7-7E8064BFE93E}" type="pres">
      <dgm:prSet presAssocID="{2B7599E8-0F15-E545-B884-DB0D36CC9FC7}" presName="txShp" presStyleLbl="node1" presStyleIdx="0" presStyleCnt="1" custScaleX="145798" custScaleY="123827" custLinFactNeighborX="2742">
        <dgm:presLayoutVars>
          <dgm:bulletEnabled val="1"/>
        </dgm:presLayoutVars>
      </dgm:prSet>
      <dgm:spPr/>
      <dgm:t>
        <a:bodyPr/>
        <a:lstStyle/>
        <a:p>
          <a:endParaRPr lang="en-US"/>
        </a:p>
      </dgm:t>
    </dgm:pt>
  </dgm:ptLst>
  <dgm:cxnLst>
    <dgm:cxn modelId="{5CB69839-A668-C642-85FD-77D81EEC6EF3}" type="presOf" srcId="{2B7599E8-0F15-E545-B884-DB0D36CC9FC7}" destId="{99E17B2E-FCCC-C043-BEF7-7E8064BFE93E}" srcOrd="0" destOrd="0" presId="urn:microsoft.com/office/officeart/2005/8/layout/vList3"/>
    <dgm:cxn modelId="{1E2E23CC-81EC-3445-B216-470F3A1E77EB}" srcId="{736E03AD-DA41-AA43-8FCA-167001D2E8F8}" destId="{2B7599E8-0F15-E545-B884-DB0D36CC9FC7}" srcOrd="0" destOrd="0" parTransId="{1A5A0EFC-F362-1748-B0E6-CE9037CEF146}" sibTransId="{F38A969D-056A-904D-BE4C-235AA9FD5FC9}"/>
    <dgm:cxn modelId="{35A6C3C7-31D2-B94D-930D-38C0311E4358}" type="presOf" srcId="{736E03AD-DA41-AA43-8FCA-167001D2E8F8}" destId="{37623F36-EB4C-9245-B43E-C3A212EE4E57}" srcOrd="0" destOrd="0" presId="urn:microsoft.com/office/officeart/2005/8/layout/vList3"/>
    <dgm:cxn modelId="{F0B7D914-9EA0-AB43-8229-2242C920C8C0}" type="presParOf" srcId="{37623F36-EB4C-9245-B43E-C3A212EE4E57}" destId="{69E05B0C-E995-F242-BD70-94CD61D841EC}" srcOrd="0" destOrd="0" presId="urn:microsoft.com/office/officeart/2005/8/layout/vList3"/>
    <dgm:cxn modelId="{0AA3774F-3252-5742-87A1-6151092909A9}" type="presParOf" srcId="{69E05B0C-E995-F242-BD70-94CD61D841EC}" destId="{2561612B-50A2-FF4D-8985-7049968E8541}" srcOrd="0" destOrd="0" presId="urn:microsoft.com/office/officeart/2005/8/layout/vList3"/>
    <dgm:cxn modelId="{080B63D2-14F5-C143-B62C-2BAED169240C}" type="presParOf" srcId="{69E05B0C-E995-F242-BD70-94CD61D841EC}" destId="{99E17B2E-FCCC-C043-BEF7-7E8064BFE93E}" srcOrd="1"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36E03AD-DA41-AA43-8FCA-167001D2E8F8}" type="doc">
      <dgm:prSet loTypeId="urn:microsoft.com/office/officeart/2005/8/layout/vList3" loCatId="" qsTypeId="urn:microsoft.com/office/officeart/2005/8/quickstyle/simple1" qsCatId="simple" csTypeId="urn:microsoft.com/office/officeart/2005/8/colors/accent5_2" csCatId="accent5" phldr="1"/>
      <dgm:spPr/>
    </dgm:pt>
    <dgm:pt modelId="{C0E301FA-719F-9542-8BEA-196A60BB17E6}">
      <dgm:prSet phldrT="[Text]" custT="1"/>
      <dgm:spPr>
        <a:solidFill>
          <a:schemeClr val="tx1">
            <a:lumMod val="95000"/>
            <a:lumOff val="5000"/>
          </a:schemeClr>
        </a:solidFill>
        <a:ln>
          <a:noFill/>
        </a:ln>
      </dgm:spPr>
      <dgm:t>
        <a:bodyPr/>
        <a:lstStyle/>
        <a:p>
          <a:r>
            <a:rPr lang="en-US" sz="2800" b="1" dirty="0" smtClean="0">
              <a:solidFill>
                <a:schemeClr val="bg1"/>
              </a:solidFill>
            </a:rPr>
            <a:t>May </a:t>
          </a:r>
          <a:r>
            <a:rPr lang="en-US" sz="2800" b="1" dirty="0">
              <a:solidFill>
                <a:schemeClr val="bg1"/>
              </a:solidFill>
            </a:rPr>
            <a:t>be over a network (the internet)</a:t>
          </a:r>
        </a:p>
        <a:p>
          <a:pPr algn="l">
            <a:lnSpc>
              <a:spcPct val="100000"/>
            </a:lnSpc>
            <a:spcAft>
              <a:spcPts val="0"/>
            </a:spcAft>
          </a:pPr>
          <a:endParaRPr lang="en-US" sz="1200" b="1" dirty="0">
            <a:solidFill>
              <a:schemeClr val="bg1"/>
            </a:solidFill>
          </a:endParaRPr>
        </a:p>
      </dgm:t>
    </dgm:pt>
    <dgm:pt modelId="{94F2D5E8-F917-9F4D-AD75-E5A3202A2F61}" type="parTrans" cxnId="{A5BAB919-52B6-CC47-868A-356B8BD86623}">
      <dgm:prSet/>
      <dgm:spPr/>
      <dgm:t>
        <a:bodyPr/>
        <a:lstStyle/>
        <a:p>
          <a:endParaRPr lang="en-US" b="1">
            <a:solidFill>
              <a:schemeClr val="bg1"/>
            </a:solidFill>
          </a:endParaRPr>
        </a:p>
      </dgm:t>
    </dgm:pt>
    <dgm:pt modelId="{4E23F122-916A-C543-9BDD-A71DD67E7C4F}" type="sibTrans" cxnId="{A5BAB919-52B6-CC47-868A-356B8BD86623}">
      <dgm:prSet/>
      <dgm:spPr/>
      <dgm:t>
        <a:bodyPr/>
        <a:lstStyle/>
        <a:p>
          <a:endParaRPr lang="en-US" b="1">
            <a:solidFill>
              <a:schemeClr val="bg1"/>
            </a:solidFill>
          </a:endParaRPr>
        </a:p>
      </dgm:t>
    </dgm:pt>
    <dgm:pt modelId="{052664A8-42E5-CC47-A89A-EA60322A3618}">
      <dgm:prSet phldrT="[Text]" custT="1"/>
      <dgm:spPr>
        <a:solidFill>
          <a:schemeClr val="tx1">
            <a:lumMod val="95000"/>
            <a:lumOff val="5000"/>
          </a:schemeClr>
        </a:solidFill>
        <a:ln>
          <a:noFill/>
        </a:ln>
      </dgm:spPr>
      <dgm:t>
        <a:bodyPr/>
        <a:lstStyle/>
        <a:p>
          <a:pPr algn="l">
            <a:lnSpc>
              <a:spcPct val="100000"/>
            </a:lnSpc>
            <a:spcAft>
              <a:spcPts val="0"/>
            </a:spcAft>
          </a:pPr>
          <a:r>
            <a:rPr lang="en-US" sz="2800" b="1" dirty="0">
              <a:solidFill>
                <a:schemeClr val="bg1"/>
              </a:solidFill>
            </a:rPr>
            <a:t>API's follow a </a:t>
          </a:r>
          <a:r>
            <a:rPr lang="en-US" sz="2800" b="1" dirty="0" smtClean="0">
              <a:solidFill>
                <a:schemeClr val="bg1"/>
              </a:solidFill>
            </a:rPr>
            <a:t>specification - including</a:t>
          </a:r>
          <a:r>
            <a:rPr lang="en-US" sz="2800" b="1" dirty="0" smtClean="0"/>
            <a:t> technical, legal constraints </a:t>
          </a:r>
          <a:endParaRPr lang="en-US" sz="2800" b="1" dirty="0">
            <a:solidFill>
              <a:schemeClr val="bg1"/>
            </a:solidFill>
          </a:endParaRPr>
        </a:p>
      </dgm:t>
    </dgm:pt>
    <dgm:pt modelId="{76983630-1E76-8440-9502-8E8C63FCD07C}" type="parTrans" cxnId="{410AA7DC-76AE-9544-A3C9-C693AB277197}">
      <dgm:prSet/>
      <dgm:spPr/>
      <dgm:t>
        <a:bodyPr/>
        <a:lstStyle/>
        <a:p>
          <a:endParaRPr lang="en-US" b="1">
            <a:solidFill>
              <a:schemeClr val="bg1"/>
            </a:solidFill>
          </a:endParaRPr>
        </a:p>
      </dgm:t>
    </dgm:pt>
    <dgm:pt modelId="{8EC523CB-69F9-964C-839D-1D4D723A6E7F}" type="sibTrans" cxnId="{410AA7DC-76AE-9544-A3C9-C693AB277197}">
      <dgm:prSet/>
      <dgm:spPr/>
      <dgm:t>
        <a:bodyPr/>
        <a:lstStyle/>
        <a:p>
          <a:endParaRPr lang="en-US" b="1">
            <a:solidFill>
              <a:schemeClr val="bg1"/>
            </a:solidFill>
          </a:endParaRPr>
        </a:p>
      </dgm:t>
    </dgm:pt>
    <dgm:pt modelId="{37623F36-EB4C-9245-B43E-C3A212EE4E57}" type="pres">
      <dgm:prSet presAssocID="{736E03AD-DA41-AA43-8FCA-167001D2E8F8}" presName="linearFlow" presStyleCnt="0">
        <dgm:presLayoutVars>
          <dgm:dir/>
          <dgm:resizeHandles val="exact"/>
        </dgm:presLayoutVars>
      </dgm:prSet>
      <dgm:spPr/>
    </dgm:pt>
    <dgm:pt modelId="{2C7DF639-E1A8-474B-B649-7485473E97F4}" type="pres">
      <dgm:prSet presAssocID="{C0E301FA-719F-9542-8BEA-196A60BB17E6}" presName="composite" presStyleCnt="0"/>
      <dgm:spPr/>
    </dgm:pt>
    <dgm:pt modelId="{10D2DC2E-B62A-9046-95DF-A4346BFDE44A}" type="pres">
      <dgm:prSet presAssocID="{C0E301FA-719F-9542-8BEA-196A60BB17E6}" presName="imgShp" presStyleLbl="fgImgPlace1" presStyleIdx="0" presStyleCnt="2"/>
      <dgm:spPr>
        <a:prstGeom prst="star5">
          <a:avLst/>
        </a:prstGeom>
        <a:solidFill>
          <a:schemeClr val="accent4">
            <a:lumMod val="60000"/>
            <a:lumOff val="40000"/>
          </a:schemeClr>
        </a:solidFill>
        <a:ln>
          <a:noFill/>
        </a:ln>
      </dgm:spPr>
    </dgm:pt>
    <dgm:pt modelId="{331D0927-9B09-3A44-BE31-04B930833E61}" type="pres">
      <dgm:prSet presAssocID="{C0E301FA-719F-9542-8BEA-196A60BB17E6}" presName="txShp" presStyleLbl="node1" presStyleIdx="0" presStyleCnt="2" custScaleY="92778" custLinFactNeighborY="-5095">
        <dgm:presLayoutVars>
          <dgm:bulletEnabled val="1"/>
        </dgm:presLayoutVars>
      </dgm:prSet>
      <dgm:spPr/>
      <dgm:t>
        <a:bodyPr/>
        <a:lstStyle/>
        <a:p>
          <a:endParaRPr lang="en-US"/>
        </a:p>
      </dgm:t>
    </dgm:pt>
    <dgm:pt modelId="{80CFE990-7345-834B-92F8-D1FFFEFB6C8F}" type="pres">
      <dgm:prSet presAssocID="{4E23F122-916A-C543-9BDD-A71DD67E7C4F}" presName="spacing" presStyleCnt="0"/>
      <dgm:spPr/>
    </dgm:pt>
    <dgm:pt modelId="{397DE8D1-2160-FC49-BBF7-C6852DBB7E91}" type="pres">
      <dgm:prSet presAssocID="{052664A8-42E5-CC47-A89A-EA60322A3618}" presName="composite" presStyleCnt="0"/>
      <dgm:spPr/>
    </dgm:pt>
    <dgm:pt modelId="{E909B810-464A-A748-A5BB-2CD277C4903A}" type="pres">
      <dgm:prSet presAssocID="{052664A8-42E5-CC47-A89A-EA60322A3618}" presName="imgShp" presStyleLbl="fgImgPlace1" presStyleIdx="1" presStyleCnt="2" custLinFactNeighborX="-7347"/>
      <dgm:spPr>
        <a:prstGeom prst="star5">
          <a:avLst/>
        </a:prstGeom>
        <a:solidFill>
          <a:schemeClr val="accent4">
            <a:lumMod val="60000"/>
            <a:lumOff val="40000"/>
          </a:schemeClr>
        </a:solidFill>
        <a:ln>
          <a:noFill/>
        </a:ln>
      </dgm:spPr>
    </dgm:pt>
    <dgm:pt modelId="{139C8CD3-EA3B-5C4E-BD58-2341C50B5E97}" type="pres">
      <dgm:prSet presAssocID="{052664A8-42E5-CC47-A89A-EA60322A3618}" presName="txShp" presStyleLbl="node1" presStyleIdx="1" presStyleCnt="2" custScaleX="120113">
        <dgm:presLayoutVars>
          <dgm:bulletEnabled val="1"/>
        </dgm:presLayoutVars>
      </dgm:prSet>
      <dgm:spPr/>
      <dgm:t>
        <a:bodyPr/>
        <a:lstStyle/>
        <a:p>
          <a:endParaRPr lang="en-US"/>
        </a:p>
      </dgm:t>
    </dgm:pt>
  </dgm:ptLst>
  <dgm:cxnLst>
    <dgm:cxn modelId="{A5BAB919-52B6-CC47-868A-356B8BD86623}" srcId="{736E03AD-DA41-AA43-8FCA-167001D2E8F8}" destId="{C0E301FA-719F-9542-8BEA-196A60BB17E6}" srcOrd="0" destOrd="0" parTransId="{94F2D5E8-F917-9F4D-AD75-E5A3202A2F61}" sibTransId="{4E23F122-916A-C543-9BDD-A71DD67E7C4F}"/>
    <dgm:cxn modelId="{410AA7DC-76AE-9544-A3C9-C693AB277197}" srcId="{736E03AD-DA41-AA43-8FCA-167001D2E8F8}" destId="{052664A8-42E5-CC47-A89A-EA60322A3618}" srcOrd="1" destOrd="0" parTransId="{76983630-1E76-8440-9502-8E8C63FCD07C}" sibTransId="{8EC523CB-69F9-964C-839D-1D4D723A6E7F}"/>
    <dgm:cxn modelId="{B77267EA-D22B-C246-9E6E-936D466FF113}" type="presOf" srcId="{052664A8-42E5-CC47-A89A-EA60322A3618}" destId="{139C8CD3-EA3B-5C4E-BD58-2341C50B5E97}" srcOrd="0" destOrd="0" presId="urn:microsoft.com/office/officeart/2005/8/layout/vList3"/>
    <dgm:cxn modelId="{EADDCFF2-281A-2B4B-A917-B014D5A5E341}" type="presOf" srcId="{C0E301FA-719F-9542-8BEA-196A60BB17E6}" destId="{331D0927-9B09-3A44-BE31-04B930833E61}" srcOrd="0" destOrd="0" presId="urn:microsoft.com/office/officeart/2005/8/layout/vList3"/>
    <dgm:cxn modelId="{CDB0BB3B-055C-7F49-9019-83DDDE7A1CBD}" type="presOf" srcId="{736E03AD-DA41-AA43-8FCA-167001D2E8F8}" destId="{37623F36-EB4C-9245-B43E-C3A212EE4E57}" srcOrd="0" destOrd="0" presId="urn:microsoft.com/office/officeart/2005/8/layout/vList3"/>
    <dgm:cxn modelId="{B4ED8549-776F-734B-8380-3626B1EA05F4}" type="presParOf" srcId="{37623F36-EB4C-9245-B43E-C3A212EE4E57}" destId="{2C7DF639-E1A8-474B-B649-7485473E97F4}" srcOrd="0" destOrd="0" presId="urn:microsoft.com/office/officeart/2005/8/layout/vList3"/>
    <dgm:cxn modelId="{9592F21E-3402-3A4C-8586-93ACBCD6B8B8}" type="presParOf" srcId="{2C7DF639-E1A8-474B-B649-7485473E97F4}" destId="{10D2DC2E-B62A-9046-95DF-A4346BFDE44A}" srcOrd="0" destOrd="0" presId="urn:microsoft.com/office/officeart/2005/8/layout/vList3"/>
    <dgm:cxn modelId="{B3BBB479-6087-4842-A9C9-0A0139E5AE27}" type="presParOf" srcId="{2C7DF639-E1A8-474B-B649-7485473E97F4}" destId="{331D0927-9B09-3A44-BE31-04B930833E61}" srcOrd="1" destOrd="0" presId="urn:microsoft.com/office/officeart/2005/8/layout/vList3"/>
    <dgm:cxn modelId="{11443F49-4229-EE48-9001-33495B0E1261}" type="presParOf" srcId="{37623F36-EB4C-9245-B43E-C3A212EE4E57}" destId="{80CFE990-7345-834B-92F8-D1FFFEFB6C8F}" srcOrd="1" destOrd="0" presId="urn:microsoft.com/office/officeart/2005/8/layout/vList3"/>
    <dgm:cxn modelId="{87FBC3C6-C9BA-F840-A9AB-65EE14350165}" type="presParOf" srcId="{37623F36-EB4C-9245-B43E-C3A212EE4E57}" destId="{397DE8D1-2160-FC49-BBF7-C6852DBB7E91}" srcOrd="2" destOrd="0" presId="urn:microsoft.com/office/officeart/2005/8/layout/vList3"/>
    <dgm:cxn modelId="{4F23AFAF-F890-2340-B0A3-212AA81D2DB7}" type="presParOf" srcId="{397DE8D1-2160-FC49-BBF7-C6852DBB7E91}" destId="{E909B810-464A-A748-A5BB-2CD277C4903A}" srcOrd="0" destOrd="0" presId="urn:microsoft.com/office/officeart/2005/8/layout/vList3"/>
    <dgm:cxn modelId="{36C48C1C-CE78-5C49-A071-7D2491F7F655}" type="presParOf" srcId="{397DE8D1-2160-FC49-BBF7-C6852DBB7E91}" destId="{139C8CD3-EA3B-5C4E-BD58-2341C50B5E97}" srcOrd="1" destOrd="0" presId="urn:microsoft.com/office/officeart/2005/8/layout/vList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8BDE3-3CAA-3644-B2DC-33AFC15B6586}">
      <dsp:nvSpPr>
        <dsp:cNvPr id="0" name=""/>
        <dsp:cNvSpPr/>
      </dsp:nvSpPr>
      <dsp:spPr>
        <a:xfrm>
          <a:off x="702080" y="2895323"/>
          <a:ext cx="5018518" cy="920777"/>
        </a:xfrm>
        <a:prstGeom prst="rightArrow">
          <a:avLst>
            <a:gd name="adj1" fmla="val 50000"/>
            <a:gd name="adj2" fmla="val 50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254000" bIns="146174" numCol="1" spcCol="1270" anchor="ctr" anchorCtr="0">
          <a:noAutofit/>
        </a:bodyPr>
        <a:lstStyle/>
        <a:p>
          <a:pPr lvl="0" algn="l" defTabSz="800100">
            <a:lnSpc>
              <a:spcPct val="90000"/>
            </a:lnSpc>
            <a:spcBef>
              <a:spcPct val="0"/>
            </a:spcBef>
            <a:spcAft>
              <a:spcPct val="35000"/>
            </a:spcAft>
          </a:pPr>
          <a:r>
            <a:rPr lang="en-US" sz="1800" b="1" kern="1200" dirty="0">
              <a:solidFill>
                <a:schemeClr val="tx1"/>
              </a:solidFill>
            </a:rPr>
            <a:t>Request</a:t>
          </a:r>
        </a:p>
      </dsp:txBody>
      <dsp:txXfrm>
        <a:off x="702080" y="3125517"/>
        <a:ext cx="4788324" cy="460389"/>
      </dsp:txXfrm>
    </dsp:sp>
    <dsp:sp modelId="{511AEB7B-2C89-6145-93DE-497B272EAA69}">
      <dsp:nvSpPr>
        <dsp:cNvPr id="0" name=""/>
        <dsp:cNvSpPr/>
      </dsp:nvSpPr>
      <dsp:spPr>
        <a:xfrm flipH="1">
          <a:off x="697422" y="3692096"/>
          <a:ext cx="4933408" cy="920777"/>
        </a:xfrm>
        <a:prstGeom prst="rightArrow">
          <a:avLst>
            <a:gd name="adj1" fmla="val 50000"/>
            <a:gd name="adj2" fmla="val 50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254000" bIns="146174" numCol="1" spcCol="1270" anchor="ctr" anchorCtr="0">
          <a:noAutofit/>
        </a:bodyPr>
        <a:lstStyle/>
        <a:p>
          <a:pPr lvl="0" algn="l" defTabSz="800100">
            <a:lnSpc>
              <a:spcPct val="90000"/>
            </a:lnSpc>
            <a:spcBef>
              <a:spcPct val="0"/>
            </a:spcBef>
            <a:spcAft>
              <a:spcPct val="35000"/>
            </a:spcAft>
          </a:pPr>
          <a:r>
            <a:rPr lang="en-US" sz="1800" b="1" kern="1200" dirty="0">
              <a:solidFill>
                <a:schemeClr val="tx1"/>
              </a:solidFill>
            </a:rPr>
            <a:t>Response</a:t>
          </a:r>
        </a:p>
      </dsp:txBody>
      <dsp:txXfrm>
        <a:off x="927616" y="3922290"/>
        <a:ext cx="4703214" cy="460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533324-C79B-1543-8D2A-9B81C8E7A90E}">
      <dsp:nvSpPr>
        <dsp:cNvPr id="0" name=""/>
        <dsp:cNvSpPr/>
      </dsp:nvSpPr>
      <dsp:spPr>
        <a:xfrm>
          <a:off x="-4919424" y="-753830"/>
          <a:ext cx="5858998" cy="5858998"/>
        </a:xfrm>
        <a:prstGeom prst="blockArc">
          <a:avLst>
            <a:gd name="adj1" fmla="val 18900000"/>
            <a:gd name="adj2" fmla="val 2700000"/>
            <a:gd name="adj3" fmla="val 369"/>
          </a:avLst>
        </a:prstGeom>
        <a:solidFill>
          <a:schemeClr val="accent4">
            <a:lumMod val="60000"/>
            <a:lumOff val="40000"/>
          </a:schemeClr>
        </a:solidFill>
        <a:ln w="6350" cap="flat" cmpd="sng" algn="ctr">
          <a:solidFill>
            <a:schemeClr val="accent4">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66D834F-A9DF-1A49-9F29-1968EFC2177A}">
      <dsp:nvSpPr>
        <dsp:cNvPr id="0" name=""/>
        <dsp:cNvSpPr/>
      </dsp:nvSpPr>
      <dsp:spPr>
        <a:xfrm>
          <a:off x="604289" y="435133"/>
          <a:ext cx="3128399" cy="870267"/>
        </a:xfrm>
        <a:prstGeom prst="rect">
          <a:avLst/>
        </a:prstGeom>
        <a:solidFill>
          <a:schemeClr val="accent4">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0775" tIns="35560" rIns="35560" bIns="35560" numCol="1" spcCol="1270" anchor="ctr" anchorCtr="0">
          <a:noAutofit/>
        </a:bodyPr>
        <a:lstStyle/>
        <a:p>
          <a:pPr lvl="0" algn="l" defTabSz="622300">
            <a:lnSpc>
              <a:spcPct val="90000"/>
            </a:lnSpc>
            <a:spcBef>
              <a:spcPct val="0"/>
            </a:spcBef>
            <a:spcAft>
              <a:spcPct val="35000"/>
            </a:spcAft>
          </a:pPr>
          <a:r>
            <a:rPr lang="en-US" sz="1400" b="0" kern="1200" dirty="0">
              <a:solidFill>
                <a:schemeClr val="tx1"/>
              </a:solidFill>
              <a:latin typeface="Arial" charset="0"/>
              <a:ea typeface="Arial" charset="0"/>
              <a:cs typeface="Arial" charset="0"/>
            </a:rPr>
            <a:t>UK Households with mobile phones*</a:t>
          </a:r>
        </a:p>
      </dsp:txBody>
      <dsp:txXfrm>
        <a:off x="604289" y="435133"/>
        <a:ext cx="3128399" cy="870267"/>
      </dsp:txXfrm>
    </dsp:sp>
    <dsp:sp modelId="{9831712B-06A6-E44B-B0C2-F8E3CE7F4C09}">
      <dsp:nvSpPr>
        <dsp:cNvPr id="0" name=""/>
        <dsp:cNvSpPr/>
      </dsp:nvSpPr>
      <dsp:spPr>
        <a:xfrm>
          <a:off x="60372" y="326350"/>
          <a:ext cx="1087834" cy="1087834"/>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C97BAB0-3C84-A24B-A1D7-4E244EB6C25D}">
      <dsp:nvSpPr>
        <dsp:cNvPr id="0" name=""/>
        <dsp:cNvSpPr/>
      </dsp:nvSpPr>
      <dsp:spPr>
        <a:xfrm>
          <a:off x="920631" y="1740535"/>
          <a:ext cx="2812057" cy="870267"/>
        </a:xfrm>
        <a:prstGeom prst="rect">
          <a:avLst/>
        </a:prstGeom>
        <a:solidFill>
          <a:schemeClr val="accent4">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0775" tIns="35560" rIns="35560" bIns="35560" numCol="1" spcCol="1270" anchor="ctr" anchorCtr="0">
          <a:noAutofit/>
        </a:bodyPr>
        <a:lstStyle/>
        <a:p>
          <a:pPr lvl="0" algn="l" defTabSz="622300">
            <a:lnSpc>
              <a:spcPct val="90000"/>
            </a:lnSpc>
            <a:spcBef>
              <a:spcPct val="0"/>
            </a:spcBef>
            <a:spcAft>
              <a:spcPct val="35000"/>
            </a:spcAft>
          </a:pPr>
          <a:r>
            <a:rPr lang="en-GB" sz="1400" kern="1200" dirty="0">
              <a:solidFill>
                <a:schemeClr val="tx1"/>
              </a:solidFill>
              <a:latin typeface="Arial" charset="0"/>
              <a:ea typeface="Arial" charset="0"/>
              <a:cs typeface="Arial" charset="0"/>
            </a:rPr>
            <a:t>Website traffic via mobile </a:t>
          </a:r>
          <a:endParaRPr lang="en-US" sz="1400" kern="1200" dirty="0">
            <a:solidFill>
              <a:schemeClr val="tx1"/>
            </a:solidFill>
            <a:latin typeface="Arial" charset="0"/>
            <a:ea typeface="Arial" charset="0"/>
            <a:cs typeface="Arial" charset="0"/>
          </a:endParaRPr>
        </a:p>
      </dsp:txBody>
      <dsp:txXfrm>
        <a:off x="920631" y="1740535"/>
        <a:ext cx="2812057" cy="870267"/>
      </dsp:txXfrm>
    </dsp:sp>
    <dsp:sp modelId="{C130D0BE-00EE-F146-A840-37169ECDBB40}">
      <dsp:nvSpPr>
        <dsp:cNvPr id="0" name=""/>
        <dsp:cNvSpPr/>
      </dsp:nvSpPr>
      <dsp:spPr>
        <a:xfrm>
          <a:off x="376714" y="1631751"/>
          <a:ext cx="1087834" cy="1087834"/>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FDEE3D9-5613-9043-9521-8E0C546C1BDF}">
      <dsp:nvSpPr>
        <dsp:cNvPr id="0" name=""/>
        <dsp:cNvSpPr/>
      </dsp:nvSpPr>
      <dsp:spPr>
        <a:xfrm>
          <a:off x="604289" y="3045936"/>
          <a:ext cx="3128399" cy="870267"/>
        </a:xfrm>
        <a:prstGeom prst="rect">
          <a:avLst/>
        </a:prstGeom>
        <a:solidFill>
          <a:schemeClr val="accent4">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0775" tIns="35560" rIns="35560" bIns="35560" numCol="1" spcCol="1270" anchor="ctr" anchorCtr="0">
          <a:noAutofit/>
        </a:bodyPr>
        <a:lstStyle/>
        <a:p>
          <a:pPr lvl="0" algn="l" defTabSz="622300">
            <a:lnSpc>
              <a:spcPct val="90000"/>
            </a:lnSpc>
            <a:spcBef>
              <a:spcPct val="0"/>
            </a:spcBef>
            <a:spcAft>
              <a:spcPct val="35000"/>
            </a:spcAft>
          </a:pPr>
          <a:r>
            <a:rPr lang="en-GB" sz="1400" b="0" kern="1200" dirty="0">
              <a:solidFill>
                <a:schemeClr val="tx1"/>
              </a:solidFill>
              <a:latin typeface="Arial" charset="0"/>
              <a:ea typeface="Arial" charset="0"/>
              <a:cs typeface="Arial" charset="0"/>
            </a:rPr>
            <a:t>Internet users 2018</a:t>
          </a:r>
          <a:endParaRPr lang="en-US" sz="1400" kern="1200" dirty="0">
            <a:solidFill>
              <a:schemeClr val="tx1"/>
            </a:solidFill>
            <a:latin typeface="Arial" charset="0"/>
            <a:ea typeface="Arial" charset="0"/>
            <a:cs typeface="Arial" charset="0"/>
          </a:endParaRPr>
        </a:p>
      </dsp:txBody>
      <dsp:txXfrm>
        <a:off x="604289" y="3045936"/>
        <a:ext cx="3128399" cy="870267"/>
      </dsp:txXfrm>
    </dsp:sp>
    <dsp:sp modelId="{DB560CC3-DB9E-E144-B337-B83C02C2B1D4}">
      <dsp:nvSpPr>
        <dsp:cNvPr id="0" name=""/>
        <dsp:cNvSpPr/>
      </dsp:nvSpPr>
      <dsp:spPr>
        <a:xfrm>
          <a:off x="60372" y="2937153"/>
          <a:ext cx="1087834" cy="1087834"/>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1D0927-9B09-3A44-BE31-04B930833E61}">
      <dsp:nvSpPr>
        <dsp:cNvPr id="0" name=""/>
        <dsp:cNvSpPr/>
      </dsp:nvSpPr>
      <dsp:spPr>
        <a:xfrm rot="10800000">
          <a:off x="838177" y="0"/>
          <a:ext cx="8135791" cy="463881"/>
        </a:xfrm>
        <a:prstGeom prst="homePlat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4559" tIns="121920" rIns="227584" bIns="121920" numCol="1" spcCol="1270" anchor="ctr" anchorCtr="0">
          <a:noAutofit/>
        </a:bodyPr>
        <a:lstStyle/>
        <a:p>
          <a:pPr lvl="0" algn="l" defTabSz="1422400">
            <a:lnSpc>
              <a:spcPct val="100000"/>
            </a:lnSpc>
            <a:spcBef>
              <a:spcPct val="0"/>
            </a:spcBef>
            <a:spcAft>
              <a:spcPts val="0"/>
            </a:spcAft>
          </a:pPr>
          <a:r>
            <a:rPr lang="en-US" sz="3200" b="1" kern="1200" dirty="0" smtClean="0">
              <a:solidFill>
                <a:schemeClr val="bg1"/>
              </a:solidFill>
            </a:rPr>
            <a:t>Web </a:t>
          </a:r>
          <a:r>
            <a:rPr lang="en-US" sz="3200" b="1" kern="1200" dirty="0">
              <a:solidFill>
                <a:schemeClr val="bg1"/>
              </a:solidFill>
            </a:rPr>
            <a:t>browser APIs provide access to</a:t>
          </a:r>
          <a:endParaRPr lang="en-US" sz="3200" kern="1200" dirty="0">
            <a:solidFill>
              <a:schemeClr val="bg1"/>
            </a:solidFill>
          </a:endParaRPr>
        </a:p>
      </dsp:txBody>
      <dsp:txXfrm rot="10800000">
        <a:off x="954147" y="0"/>
        <a:ext cx="8019821" cy="463881"/>
      </dsp:txXfrm>
    </dsp:sp>
    <dsp:sp modelId="{10D2DC2E-B62A-9046-95DF-A4346BFDE44A}">
      <dsp:nvSpPr>
        <dsp:cNvPr id="0" name=""/>
        <dsp:cNvSpPr/>
      </dsp:nvSpPr>
      <dsp:spPr>
        <a:xfrm>
          <a:off x="606260" y="0"/>
          <a:ext cx="463881" cy="463881"/>
        </a:xfrm>
        <a:prstGeom prst="star5">
          <a:avLst/>
        </a:prstGeom>
        <a:solidFill>
          <a:schemeClr val="accent4">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BA4404D-A381-BA41-8493-03E33CEB4F83}">
      <dsp:nvSpPr>
        <dsp:cNvPr id="0" name=""/>
        <dsp:cNvSpPr/>
      </dsp:nvSpPr>
      <dsp:spPr>
        <a:xfrm rot="10800000">
          <a:off x="3267798" y="781788"/>
          <a:ext cx="4136735" cy="463881"/>
        </a:xfrm>
        <a:prstGeom prst="homePlat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4559" tIns="106680" rIns="199136" bIns="106680" numCol="1" spcCol="1270" anchor="ctr" anchorCtr="0">
          <a:noAutofit/>
        </a:bodyPr>
        <a:lstStyle/>
        <a:p>
          <a:pPr lvl="0" algn="l" defTabSz="1244600">
            <a:lnSpc>
              <a:spcPct val="100000"/>
            </a:lnSpc>
            <a:spcBef>
              <a:spcPct val="0"/>
            </a:spcBef>
            <a:spcAft>
              <a:spcPts val="0"/>
            </a:spcAft>
          </a:pPr>
          <a:r>
            <a:rPr lang="en-US" sz="2800" kern="1200" dirty="0">
              <a:solidFill>
                <a:schemeClr val="bg1"/>
              </a:solidFill>
            </a:rPr>
            <a:t>Camera</a:t>
          </a:r>
        </a:p>
      </dsp:txBody>
      <dsp:txXfrm rot="10800000">
        <a:off x="3383768" y="781788"/>
        <a:ext cx="4020765" cy="463881"/>
      </dsp:txXfrm>
    </dsp:sp>
    <dsp:sp modelId="{7D980AEE-ED11-EF4D-8332-44F842500C1E}">
      <dsp:nvSpPr>
        <dsp:cNvPr id="0" name=""/>
        <dsp:cNvSpPr/>
      </dsp:nvSpPr>
      <dsp:spPr>
        <a:xfrm>
          <a:off x="1849962" y="599341"/>
          <a:ext cx="896715" cy="896715"/>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2124" b="12124"/>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873222-5282-6B43-99B5-12CF036CB3A5}">
      <dsp:nvSpPr>
        <dsp:cNvPr id="0" name=""/>
        <dsp:cNvSpPr/>
      </dsp:nvSpPr>
      <dsp:spPr>
        <a:xfrm rot="10800000">
          <a:off x="3180331" y="1740205"/>
          <a:ext cx="3773927" cy="463881"/>
        </a:xfrm>
        <a:prstGeom prst="homePlat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4559" tIns="106680" rIns="199136" bIns="106680" numCol="1" spcCol="1270" anchor="ctr" anchorCtr="0">
          <a:noAutofit/>
        </a:bodyPr>
        <a:lstStyle/>
        <a:p>
          <a:pPr lvl="0" algn="l" defTabSz="1244600">
            <a:lnSpc>
              <a:spcPct val="100000"/>
            </a:lnSpc>
            <a:spcBef>
              <a:spcPct val="0"/>
            </a:spcBef>
            <a:spcAft>
              <a:spcPts val="0"/>
            </a:spcAft>
          </a:pPr>
          <a:r>
            <a:rPr lang="en-US" sz="2800" kern="1200" dirty="0">
              <a:solidFill>
                <a:schemeClr val="bg1"/>
              </a:solidFill>
            </a:rPr>
            <a:t>Hosts File structure</a:t>
          </a:r>
        </a:p>
      </dsp:txBody>
      <dsp:txXfrm rot="10800000">
        <a:off x="3296301" y="1740205"/>
        <a:ext cx="3657957" cy="463881"/>
      </dsp:txXfrm>
    </dsp:sp>
    <dsp:sp modelId="{7BECEE2F-218E-034A-BC25-2D4E6C22AAF1}">
      <dsp:nvSpPr>
        <dsp:cNvPr id="0" name=""/>
        <dsp:cNvSpPr/>
      </dsp:nvSpPr>
      <dsp:spPr>
        <a:xfrm>
          <a:off x="1810974" y="1647547"/>
          <a:ext cx="948550" cy="921765"/>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8125" r="1812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1FF84E-99E5-944B-BEF0-2C5DE28F2A95}">
      <dsp:nvSpPr>
        <dsp:cNvPr id="0" name=""/>
        <dsp:cNvSpPr/>
      </dsp:nvSpPr>
      <dsp:spPr>
        <a:xfrm rot="10800000">
          <a:off x="3460382" y="2708895"/>
          <a:ext cx="1996493" cy="463881"/>
        </a:xfrm>
        <a:prstGeom prst="homePlat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4559" tIns="106680" rIns="199136" bIns="106680" numCol="1" spcCol="1270" anchor="ctr" anchorCtr="0">
          <a:noAutofit/>
        </a:bodyPr>
        <a:lstStyle/>
        <a:p>
          <a:pPr lvl="0" algn="l" defTabSz="1244600">
            <a:lnSpc>
              <a:spcPct val="100000"/>
            </a:lnSpc>
            <a:spcBef>
              <a:spcPct val="0"/>
            </a:spcBef>
            <a:spcAft>
              <a:spcPts val="0"/>
            </a:spcAft>
          </a:pPr>
          <a:r>
            <a:rPr lang="en-US" sz="2800" kern="1200" dirty="0">
              <a:solidFill>
                <a:schemeClr val="bg1"/>
              </a:solidFill>
            </a:rPr>
            <a:t>Audio</a:t>
          </a:r>
        </a:p>
      </dsp:txBody>
      <dsp:txXfrm rot="10800000">
        <a:off x="3576352" y="2708895"/>
        <a:ext cx="1880523" cy="463881"/>
      </dsp:txXfrm>
    </dsp:sp>
    <dsp:sp modelId="{8DBA8BEF-1BF0-F24A-908C-6D488D8C1DF1}">
      <dsp:nvSpPr>
        <dsp:cNvPr id="0" name=""/>
        <dsp:cNvSpPr/>
      </dsp:nvSpPr>
      <dsp:spPr>
        <a:xfrm>
          <a:off x="1906749" y="2688095"/>
          <a:ext cx="892694" cy="938813"/>
        </a:xfrm>
        <a:prstGeom prst="ellipse">
          <a:avLst/>
        </a:prstGeom>
        <a:blipFill dpi="0" rotWithShape="1">
          <a:blip xmlns:r="http://schemas.openxmlformats.org/officeDocument/2006/relationships" r:embed="rId3"/>
          <a:srcRect/>
          <a:stretch>
            <a:fillRect t="22494" b="22494"/>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533324-C79B-1543-8D2A-9B81C8E7A90E}">
      <dsp:nvSpPr>
        <dsp:cNvPr id="0" name=""/>
        <dsp:cNvSpPr/>
      </dsp:nvSpPr>
      <dsp:spPr>
        <a:xfrm>
          <a:off x="-4334607" y="-669730"/>
          <a:ext cx="5201849" cy="5201849"/>
        </a:xfrm>
        <a:prstGeom prst="blockArc">
          <a:avLst>
            <a:gd name="adj1" fmla="val 18900000"/>
            <a:gd name="adj2" fmla="val 2700000"/>
            <a:gd name="adj3" fmla="val 415"/>
          </a:avLst>
        </a:prstGeom>
        <a:solidFill>
          <a:schemeClr val="accent4">
            <a:lumMod val="60000"/>
            <a:lumOff val="40000"/>
          </a:schemeClr>
        </a:solidFill>
        <a:ln w="6350" cap="flat" cmpd="sng" algn="ctr">
          <a:solidFill>
            <a:schemeClr val="accent4">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66D834F-A9DF-1A49-9F29-1968EFC2177A}">
      <dsp:nvSpPr>
        <dsp:cNvPr id="0" name=""/>
        <dsp:cNvSpPr/>
      </dsp:nvSpPr>
      <dsp:spPr>
        <a:xfrm>
          <a:off x="710003" y="551780"/>
          <a:ext cx="3062036" cy="1103407"/>
        </a:xfrm>
        <a:prstGeom prst="rect">
          <a:avLst/>
        </a:prstGeom>
        <a:solidFill>
          <a:schemeClr val="accent4">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5829" tIns="50800" rIns="50800" bIns="50800" numCol="1" spcCol="1270" anchor="ctr" anchorCtr="0">
          <a:noAutofit/>
        </a:bodyPr>
        <a:lstStyle/>
        <a:p>
          <a:pPr lvl="0" algn="l" defTabSz="889000">
            <a:lnSpc>
              <a:spcPct val="90000"/>
            </a:lnSpc>
            <a:spcBef>
              <a:spcPct val="0"/>
            </a:spcBef>
            <a:spcAft>
              <a:spcPct val="35000"/>
            </a:spcAft>
          </a:pPr>
          <a:r>
            <a:rPr lang="en-US" sz="2000" b="0" kern="1200" dirty="0">
              <a:solidFill>
                <a:schemeClr val="tx1"/>
              </a:solidFill>
              <a:latin typeface="Arial" charset="0"/>
              <a:ea typeface="Arial" charset="0"/>
              <a:cs typeface="Arial" charset="0"/>
            </a:rPr>
            <a:t>Active apps and websites use Google Maps API</a:t>
          </a:r>
        </a:p>
      </dsp:txBody>
      <dsp:txXfrm>
        <a:off x="710003" y="551780"/>
        <a:ext cx="3062036" cy="1103407"/>
      </dsp:txXfrm>
    </dsp:sp>
    <dsp:sp modelId="{9831712B-06A6-E44B-B0C2-F8E3CE7F4C09}">
      <dsp:nvSpPr>
        <dsp:cNvPr id="0" name=""/>
        <dsp:cNvSpPr/>
      </dsp:nvSpPr>
      <dsp:spPr>
        <a:xfrm>
          <a:off x="20374" y="413854"/>
          <a:ext cx="1379258" cy="1379258"/>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C97BAB0-3C84-A24B-A1D7-4E244EB6C25D}">
      <dsp:nvSpPr>
        <dsp:cNvPr id="0" name=""/>
        <dsp:cNvSpPr/>
      </dsp:nvSpPr>
      <dsp:spPr>
        <a:xfrm>
          <a:off x="710003" y="2207200"/>
          <a:ext cx="3062036" cy="1103407"/>
        </a:xfrm>
        <a:prstGeom prst="rect">
          <a:avLst/>
        </a:prstGeom>
        <a:solidFill>
          <a:schemeClr val="accent4">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5829" tIns="50800" rIns="50800" bIns="50800" numCol="1" spcCol="1270" anchor="ctr" anchorCtr="0">
          <a:noAutofit/>
        </a:bodyPr>
        <a:lstStyle/>
        <a:p>
          <a:pPr lvl="0" algn="l" defTabSz="889000">
            <a:lnSpc>
              <a:spcPct val="90000"/>
            </a:lnSpc>
            <a:spcBef>
              <a:spcPct val="0"/>
            </a:spcBef>
            <a:spcAft>
              <a:spcPct val="35000"/>
            </a:spcAft>
          </a:pPr>
          <a:r>
            <a:rPr lang="en-GB" sz="2000" kern="1200" dirty="0">
              <a:solidFill>
                <a:schemeClr val="tx1"/>
              </a:solidFill>
              <a:latin typeface="Arial" charset="0"/>
              <a:ea typeface="Arial" charset="0"/>
              <a:cs typeface="Arial" charset="0"/>
            </a:rPr>
            <a:t>Growth for Google Maps</a:t>
          </a:r>
          <a:endParaRPr lang="en-US" sz="2000" kern="1200" dirty="0">
            <a:solidFill>
              <a:schemeClr val="tx1"/>
            </a:solidFill>
            <a:latin typeface="Arial" charset="0"/>
            <a:ea typeface="Arial" charset="0"/>
            <a:cs typeface="Arial" charset="0"/>
          </a:endParaRPr>
        </a:p>
      </dsp:txBody>
      <dsp:txXfrm>
        <a:off x="710003" y="2207200"/>
        <a:ext cx="3062036" cy="1103407"/>
      </dsp:txXfrm>
    </dsp:sp>
    <dsp:sp modelId="{C130D0BE-00EE-F146-A840-37169ECDBB40}">
      <dsp:nvSpPr>
        <dsp:cNvPr id="0" name=""/>
        <dsp:cNvSpPr/>
      </dsp:nvSpPr>
      <dsp:spPr>
        <a:xfrm>
          <a:off x="20374" y="2069274"/>
          <a:ext cx="1379258" cy="1379258"/>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E17B2E-FCCC-C043-BEF7-7E8064BFE93E}">
      <dsp:nvSpPr>
        <dsp:cNvPr id="0" name=""/>
        <dsp:cNvSpPr/>
      </dsp:nvSpPr>
      <dsp:spPr>
        <a:xfrm rot="10800000">
          <a:off x="203460" y="248183"/>
          <a:ext cx="6479807" cy="2769648"/>
        </a:xfrm>
        <a:prstGeom prst="homePlate">
          <a:avLst/>
        </a:prstGeom>
        <a:solidFill>
          <a:schemeClr val="tx1">
            <a:lumMod val="95000"/>
            <a:lumOff val="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6326" tIns="121920" rIns="227584" bIns="121920" numCol="1" spcCol="1270" anchor="ctr" anchorCtr="0">
          <a:noAutofit/>
        </a:bodyPr>
        <a:lstStyle/>
        <a:p>
          <a:pPr lvl="0" algn="l" defTabSz="1422400">
            <a:lnSpc>
              <a:spcPct val="90000"/>
            </a:lnSpc>
            <a:spcBef>
              <a:spcPct val="0"/>
            </a:spcBef>
            <a:spcAft>
              <a:spcPct val="35000"/>
            </a:spcAft>
          </a:pPr>
          <a:r>
            <a:rPr lang="en-US" sz="3200" b="1" kern="1200" dirty="0" smtClean="0">
              <a:solidFill>
                <a:schemeClr val="bg1"/>
              </a:solidFill>
            </a:rPr>
            <a:t>API </a:t>
          </a:r>
          <a:r>
            <a:rPr lang="en-US" sz="3200" b="1" kern="1200" dirty="0">
              <a:solidFill>
                <a:schemeClr val="bg1"/>
              </a:solidFill>
            </a:rPr>
            <a:t>is a way of two software applications talking to each </a:t>
          </a:r>
          <a:r>
            <a:rPr lang="en-US" sz="3200" b="1" kern="1200" dirty="0" smtClean="0">
              <a:solidFill>
                <a:schemeClr val="bg1"/>
              </a:solidFill>
            </a:rPr>
            <a:t>other </a:t>
          </a:r>
          <a:r>
            <a:rPr lang="en-US" sz="3200" b="1" kern="1200" dirty="0">
              <a:solidFill>
                <a:schemeClr val="bg1"/>
              </a:solidFill>
            </a:rPr>
            <a:t>using a common language that they both understand</a:t>
          </a:r>
          <a:endParaRPr lang="en-US" sz="3200" b="1" kern="1200" dirty="0"/>
        </a:p>
      </dsp:txBody>
      <dsp:txXfrm rot="10800000">
        <a:off x="895872" y="248183"/>
        <a:ext cx="5787395" cy="2769648"/>
      </dsp:txXfrm>
    </dsp:sp>
    <dsp:sp modelId="{2561612B-50A2-FF4D-8985-7049968E8541}">
      <dsp:nvSpPr>
        <dsp:cNvPr id="0" name=""/>
        <dsp:cNvSpPr/>
      </dsp:nvSpPr>
      <dsp:spPr>
        <a:xfrm>
          <a:off x="194534" y="789332"/>
          <a:ext cx="1687350" cy="1687350"/>
        </a:xfrm>
        <a:prstGeom prst="star5">
          <a:avLst/>
        </a:prstGeom>
        <a:solidFill>
          <a:schemeClr val="accent4">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1D0927-9B09-3A44-BE31-04B930833E61}">
      <dsp:nvSpPr>
        <dsp:cNvPr id="0" name=""/>
        <dsp:cNvSpPr/>
      </dsp:nvSpPr>
      <dsp:spPr>
        <a:xfrm rot="10800000">
          <a:off x="1543849" y="0"/>
          <a:ext cx="4149695" cy="1850457"/>
        </a:xfrm>
        <a:prstGeom prst="homePlate">
          <a:avLst/>
        </a:prstGeom>
        <a:solidFill>
          <a:schemeClr val="tx1">
            <a:lumMod val="95000"/>
            <a:lumOff val="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9519" tIns="106680" rIns="199136" bIns="106680" numCol="1" spcCol="1270" anchor="ctr" anchorCtr="0">
          <a:noAutofit/>
        </a:bodyPr>
        <a:lstStyle/>
        <a:p>
          <a:pPr lvl="0" defTabSz="1244600">
            <a:spcBef>
              <a:spcPct val="0"/>
            </a:spcBef>
          </a:pPr>
          <a:r>
            <a:rPr lang="en-US" sz="2800" b="1" kern="1200" dirty="0" smtClean="0">
              <a:solidFill>
                <a:schemeClr val="bg1"/>
              </a:solidFill>
            </a:rPr>
            <a:t>May </a:t>
          </a:r>
          <a:r>
            <a:rPr lang="en-US" sz="2800" b="1" kern="1200" dirty="0">
              <a:solidFill>
                <a:schemeClr val="bg1"/>
              </a:solidFill>
            </a:rPr>
            <a:t>be over a network (the internet)</a:t>
          </a:r>
        </a:p>
        <a:p>
          <a:pPr lvl="0" algn="l" defTabSz="1244600">
            <a:lnSpc>
              <a:spcPct val="100000"/>
            </a:lnSpc>
            <a:spcBef>
              <a:spcPct val="0"/>
            </a:spcBef>
            <a:spcAft>
              <a:spcPts val="0"/>
            </a:spcAft>
          </a:pPr>
          <a:endParaRPr lang="en-US" sz="1200" b="1" kern="1200" dirty="0">
            <a:solidFill>
              <a:schemeClr val="bg1"/>
            </a:solidFill>
          </a:endParaRPr>
        </a:p>
      </dsp:txBody>
      <dsp:txXfrm rot="10800000">
        <a:off x="2006463" y="0"/>
        <a:ext cx="3687081" cy="1850457"/>
      </dsp:txXfrm>
    </dsp:sp>
    <dsp:sp modelId="{10D2DC2E-B62A-9046-95DF-A4346BFDE44A}">
      <dsp:nvSpPr>
        <dsp:cNvPr id="0" name=""/>
        <dsp:cNvSpPr/>
      </dsp:nvSpPr>
      <dsp:spPr>
        <a:xfrm>
          <a:off x="546599" y="5"/>
          <a:ext cx="1994499" cy="1994499"/>
        </a:xfrm>
        <a:prstGeom prst="star5">
          <a:avLst/>
        </a:prstGeom>
        <a:solidFill>
          <a:schemeClr val="accent4">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39C8CD3-EA3B-5C4E-BD58-2341C50B5E97}">
      <dsp:nvSpPr>
        <dsp:cNvPr id="0" name=""/>
        <dsp:cNvSpPr/>
      </dsp:nvSpPr>
      <dsp:spPr>
        <a:xfrm rot="10800000">
          <a:off x="917877" y="2589878"/>
          <a:ext cx="4984324" cy="1994499"/>
        </a:xfrm>
        <a:prstGeom prst="homePlate">
          <a:avLst/>
        </a:prstGeom>
        <a:solidFill>
          <a:schemeClr val="tx1">
            <a:lumMod val="95000"/>
            <a:lumOff val="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9519" tIns="106680" rIns="199136" bIns="106680" numCol="1" spcCol="1270" anchor="ctr" anchorCtr="0">
          <a:noAutofit/>
        </a:bodyPr>
        <a:lstStyle/>
        <a:p>
          <a:pPr lvl="0" algn="l" defTabSz="1244600">
            <a:lnSpc>
              <a:spcPct val="100000"/>
            </a:lnSpc>
            <a:spcBef>
              <a:spcPct val="0"/>
            </a:spcBef>
            <a:spcAft>
              <a:spcPts val="0"/>
            </a:spcAft>
          </a:pPr>
          <a:r>
            <a:rPr lang="en-US" sz="2800" b="1" kern="1200" dirty="0">
              <a:solidFill>
                <a:schemeClr val="bg1"/>
              </a:solidFill>
            </a:rPr>
            <a:t>API's follow a </a:t>
          </a:r>
          <a:r>
            <a:rPr lang="en-US" sz="2800" b="1" kern="1200" dirty="0" smtClean="0">
              <a:solidFill>
                <a:schemeClr val="bg1"/>
              </a:solidFill>
            </a:rPr>
            <a:t>specification - including</a:t>
          </a:r>
          <a:r>
            <a:rPr lang="en-US" sz="2800" b="1" kern="1200" dirty="0" smtClean="0"/>
            <a:t> technical, legal constraints </a:t>
          </a:r>
          <a:endParaRPr lang="en-US" sz="2800" b="1" kern="1200" dirty="0">
            <a:solidFill>
              <a:schemeClr val="bg1"/>
            </a:solidFill>
          </a:endParaRPr>
        </a:p>
      </dsp:txBody>
      <dsp:txXfrm rot="10800000">
        <a:off x="1416502" y="2589878"/>
        <a:ext cx="4485699" cy="1994499"/>
      </dsp:txXfrm>
    </dsp:sp>
    <dsp:sp modelId="{E909B810-464A-A748-A5BB-2CD277C4903A}">
      <dsp:nvSpPr>
        <dsp:cNvPr id="0" name=""/>
        <dsp:cNvSpPr/>
      </dsp:nvSpPr>
      <dsp:spPr>
        <a:xfrm>
          <a:off x="191406" y="2589878"/>
          <a:ext cx="1994499" cy="1994499"/>
        </a:xfrm>
        <a:prstGeom prst="star5">
          <a:avLst/>
        </a:prstGeom>
        <a:solidFill>
          <a:schemeClr val="accent4">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B21FA1-2AC1-9847-846C-5DA8D4E0BC5E}" type="datetimeFigureOut">
              <a:rPr lang="en-US" smtClean="0"/>
              <a:t>10/31/2023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24E20-1573-2443-BA4F-3E0C57E9D3E7}" type="slidenum">
              <a:rPr lang="en-US" smtClean="0"/>
              <a:t>‹#›</a:t>
            </a:fld>
            <a:endParaRPr lang="en-US"/>
          </a:p>
        </p:txBody>
      </p:sp>
    </p:spTree>
    <p:extLst>
      <p:ext uri="{BB962C8B-B14F-4D97-AF65-F5344CB8AC3E}">
        <p14:creationId xmlns:p14="http://schemas.microsoft.com/office/powerpoint/2010/main" val="1505700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session on introducing API’s.  </a:t>
            </a:r>
          </a:p>
        </p:txBody>
      </p:sp>
      <p:sp>
        <p:nvSpPr>
          <p:cNvPr id="4" name="Slide Number Placeholder 3"/>
          <p:cNvSpPr>
            <a:spLocks noGrp="1"/>
          </p:cNvSpPr>
          <p:nvPr>
            <p:ph type="sldNum" sz="quarter" idx="10"/>
          </p:nvPr>
        </p:nvSpPr>
        <p:spPr/>
        <p:txBody>
          <a:bodyPr/>
          <a:lstStyle/>
          <a:p>
            <a:fld id="{69424E20-1573-2443-BA4F-3E0C57E9D3E7}" type="slidenum">
              <a:rPr lang="en-US" smtClean="0"/>
              <a:t>1</a:t>
            </a:fld>
            <a:endParaRPr lang="en-US"/>
          </a:p>
        </p:txBody>
      </p:sp>
    </p:spTree>
    <p:extLst>
      <p:ext uri="{BB962C8B-B14F-4D97-AF65-F5344CB8AC3E}">
        <p14:creationId xmlns:p14="http://schemas.microsoft.com/office/powerpoint/2010/main" val="1449738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to our working definition that we shall use throughout this course.</a:t>
            </a:r>
          </a:p>
          <a:p>
            <a:endParaRPr lang="en-US" dirty="0"/>
          </a:p>
          <a:p>
            <a:r>
              <a:rPr lang="en-US" dirty="0"/>
              <a:t>An API is a mechanism that provides a way for two software applications to talk to each other using a common language that they both understand.  </a:t>
            </a:r>
          </a:p>
          <a:p>
            <a:endParaRPr lang="en-US" dirty="0"/>
          </a:p>
          <a:p>
            <a:r>
              <a:rPr lang="en-US" dirty="0"/>
              <a:t>This could be done over a network – usually the internet.  However, they could be on the same device or machine – but in our case they still need to be delivered over TCP/IP – internet protocols.</a:t>
            </a:r>
          </a:p>
          <a:p>
            <a:endParaRPr lang="en-US" dirty="0"/>
          </a:p>
          <a:p>
            <a:r>
              <a:rPr lang="en-US" dirty="0"/>
              <a:t>API’s have to follow a specification.  That specification means the API provider describes exactly what the functionality is that the API is offering, they describe any technical constraints within the API, such as rate limits that might control how many times an application can make a request.  The API provider might also outline in the specification any legal or business constraints for using the API – branding limitations, conditions of use and others.  Developers have to agree to use the API as described and they agree to the rules set out by the API provider.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24E20-1573-2443-BA4F-3E0C57E9D3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0129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need to write the code that makes it happen - behind that end point.</a:t>
            </a:r>
          </a:p>
          <a:p>
            <a:endParaRPr lang="en-GB" dirty="0" smtClean="0"/>
          </a:p>
          <a:p>
            <a:r>
              <a:rPr lang="en-GB" dirty="0" smtClean="0"/>
              <a:t>ASP.NET - templates deal with the routing for you - where it needs to go.</a:t>
            </a:r>
          </a:p>
          <a:p>
            <a:r>
              <a:rPr lang="en-GB" dirty="0" smtClean="0"/>
              <a:t>When creating your </a:t>
            </a:r>
            <a:r>
              <a:rPr lang="en-GB" dirty="0" err="1" smtClean="0"/>
              <a:t>microservice</a:t>
            </a:r>
            <a:r>
              <a:rPr lang="en-GB" dirty="0" smtClean="0"/>
              <a:t> - need to make sure that you're picking up where the controllers are going to operate.</a:t>
            </a:r>
          </a:p>
          <a:p>
            <a:endParaRPr lang="en-GB" dirty="0"/>
          </a:p>
        </p:txBody>
      </p:sp>
      <p:sp>
        <p:nvSpPr>
          <p:cNvPr id="4" name="Slide Number Placeholder 3"/>
          <p:cNvSpPr>
            <a:spLocks noGrp="1"/>
          </p:cNvSpPr>
          <p:nvPr>
            <p:ph type="sldNum" sz="quarter" idx="10"/>
          </p:nvPr>
        </p:nvSpPr>
        <p:spPr/>
        <p:txBody>
          <a:bodyPr/>
          <a:lstStyle/>
          <a:p>
            <a:fld id="{69424E20-1573-2443-BA4F-3E0C57E9D3E7}" type="slidenum">
              <a:rPr lang="en-US" smtClean="0"/>
              <a:t>16</a:t>
            </a:fld>
            <a:endParaRPr lang="en-US"/>
          </a:p>
        </p:txBody>
      </p:sp>
    </p:spTree>
    <p:extLst>
      <p:ext uri="{BB962C8B-B14F-4D97-AF65-F5344CB8AC3E}">
        <p14:creationId xmlns:p14="http://schemas.microsoft.com/office/powerpoint/2010/main" val="3106414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incoming URI (whatever the IP address is that you polled or the domain or path,</a:t>
            </a:r>
            <a:r>
              <a:rPr lang="en-GB" baseline="0" dirty="0" smtClean="0"/>
              <a:t> </a:t>
            </a:r>
            <a:r>
              <a:rPr lang="en-GB" baseline="0" dirty="0" err="1" smtClean="0"/>
              <a:t>etc</a:t>
            </a:r>
            <a:r>
              <a:rPr lang="en-GB" baseline="0" dirty="0" smtClean="0"/>
              <a:t>)</a:t>
            </a:r>
            <a:endParaRPr lang="en-GB" dirty="0" smtClean="0"/>
          </a:p>
          <a:p>
            <a:r>
              <a:rPr lang="en-GB" dirty="0" smtClean="0"/>
              <a:t>The application routing table knows where to send bits - goes to the controller.</a:t>
            </a:r>
          </a:p>
          <a:p>
            <a:r>
              <a:rPr lang="en-GB" dirty="0" smtClean="0"/>
              <a:t>If it's a GET - knows it's got to do one method, DELETE another &amp; so on.</a:t>
            </a:r>
          </a:p>
          <a:p>
            <a:r>
              <a:rPr lang="en-GB" dirty="0" smtClean="0"/>
              <a:t>Interacts with the model - your data context, data layer - &amp; then data goes out</a:t>
            </a:r>
            <a:endParaRPr lang="en-GB" dirty="0"/>
          </a:p>
        </p:txBody>
      </p:sp>
      <p:sp>
        <p:nvSpPr>
          <p:cNvPr id="4" name="Slide Number Placeholder 3"/>
          <p:cNvSpPr>
            <a:spLocks noGrp="1"/>
          </p:cNvSpPr>
          <p:nvPr>
            <p:ph type="sldNum" sz="quarter" idx="10"/>
          </p:nvPr>
        </p:nvSpPr>
        <p:spPr/>
        <p:txBody>
          <a:bodyPr/>
          <a:lstStyle/>
          <a:p>
            <a:fld id="{69424E20-1573-2443-BA4F-3E0C57E9D3E7}" type="slidenum">
              <a:rPr lang="en-US" smtClean="0"/>
              <a:t>17</a:t>
            </a:fld>
            <a:endParaRPr lang="en-US"/>
          </a:p>
        </p:txBody>
      </p:sp>
    </p:spTree>
    <p:extLst>
      <p:ext uri="{BB962C8B-B14F-4D97-AF65-F5344CB8AC3E}">
        <p14:creationId xmlns:p14="http://schemas.microsoft.com/office/powerpoint/2010/main" val="2024675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424E20-1573-2443-BA4F-3E0C57E9D3E7}" type="slidenum">
              <a:rPr lang="en-US" smtClean="0"/>
              <a:t>21</a:t>
            </a:fld>
            <a:endParaRPr lang="en-US"/>
          </a:p>
        </p:txBody>
      </p:sp>
    </p:spTree>
    <p:extLst>
      <p:ext uri="{BB962C8B-B14F-4D97-AF65-F5344CB8AC3E}">
        <p14:creationId xmlns:p14="http://schemas.microsoft.com/office/powerpoint/2010/main" val="3420573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There's different sets of ways of accessing Web services - the traditional way was RPC,</a:t>
            </a:r>
            <a:r>
              <a:rPr lang="en-GB" baseline="0" dirty="0" smtClean="0"/>
              <a:t> but we are using REST</a:t>
            </a:r>
            <a:endParaRPr lang="en-GB" dirty="0"/>
          </a:p>
        </p:txBody>
      </p:sp>
      <p:sp>
        <p:nvSpPr>
          <p:cNvPr id="4" name="Slide Number Placeholder 3"/>
          <p:cNvSpPr>
            <a:spLocks noGrp="1"/>
          </p:cNvSpPr>
          <p:nvPr>
            <p:ph type="sldNum" sz="quarter" idx="10"/>
          </p:nvPr>
        </p:nvSpPr>
        <p:spPr/>
        <p:txBody>
          <a:bodyPr/>
          <a:lstStyle/>
          <a:p>
            <a:fld id="{69424E20-1573-2443-BA4F-3E0C57E9D3E7}" type="slidenum">
              <a:rPr lang="en-US" smtClean="0"/>
              <a:t>22</a:t>
            </a:fld>
            <a:endParaRPr lang="en-US"/>
          </a:p>
        </p:txBody>
      </p:sp>
    </p:spTree>
    <p:extLst>
      <p:ext uri="{BB962C8B-B14F-4D97-AF65-F5344CB8AC3E}">
        <p14:creationId xmlns:p14="http://schemas.microsoft.com/office/powerpoint/2010/main" val="558029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There may be different platforms or different formats. </a:t>
            </a:r>
          </a:p>
          <a:p>
            <a:r>
              <a:rPr lang="en-GB" sz="1200" kern="1200" dirty="0" smtClean="0">
                <a:solidFill>
                  <a:schemeClr val="tx1"/>
                </a:solidFill>
                <a:effectLst/>
                <a:latin typeface="+mn-lt"/>
                <a:ea typeface="+mn-ea"/>
                <a:cs typeface="+mn-cs"/>
              </a:rPr>
              <a:t>This is the same data – A White Jag but described possibly differently. Still white – but stored in RGB perhaps that links to another table</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RESTful - you are only dealing with HTTP. You are not dealing with any other file transfer protocol.</a:t>
            </a:r>
          </a:p>
        </p:txBody>
      </p:sp>
      <p:sp>
        <p:nvSpPr>
          <p:cNvPr id="4" name="Slide Number Placeholder 3"/>
          <p:cNvSpPr>
            <a:spLocks noGrp="1"/>
          </p:cNvSpPr>
          <p:nvPr>
            <p:ph type="sldNum" sz="quarter" idx="10"/>
          </p:nvPr>
        </p:nvSpPr>
        <p:spPr/>
        <p:txBody>
          <a:bodyPr/>
          <a:lstStyle/>
          <a:p>
            <a:fld id="{69424E20-1573-2443-BA4F-3E0C57E9D3E7}" type="slidenum">
              <a:rPr lang="en-US" smtClean="0"/>
              <a:t>24</a:t>
            </a:fld>
            <a:endParaRPr lang="en-US"/>
          </a:p>
        </p:txBody>
      </p:sp>
    </p:spTree>
    <p:extLst>
      <p:ext uri="{BB962C8B-B14F-4D97-AF65-F5344CB8AC3E}">
        <p14:creationId xmlns:p14="http://schemas.microsoft.com/office/powerpoint/2010/main" val="3737030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Using Web services to create a more holistic application and got some standards. you interact between them</a:t>
            </a:r>
            <a:endParaRPr lang="en-GB" dirty="0"/>
          </a:p>
        </p:txBody>
      </p:sp>
      <p:sp>
        <p:nvSpPr>
          <p:cNvPr id="4" name="Slide Number Placeholder 3"/>
          <p:cNvSpPr>
            <a:spLocks noGrp="1"/>
          </p:cNvSpPr>
          <p:nvPr>
            <p:ph type="sldNum" sz="quarter" idx="10"/>
          </p:nvPr>
        </p:nvSpPr>
        <p:spPr/>
        <p:txBody>
          <a:bodyPr/>
          <a:lstStyle/>
          <a:p>
            <a:fld id="{69424E20-1573-2443-BA4F-3E0C57E9D3E7}" type="slidenum">
              <a:rPr lang="en-US" smtClean="0"/>
              <a:t>25</a:t>
            </a:fld>
            <a:endParaRPr lang="en-US"/>
          </a:p>
        </p:txBody>
      </p:sp>
    </p:spTree>
    <p:extLst>
      <p:ext uri="{BB962C8B-B14F-4D97-AF65-F5344CB8AC3E}">
        <p14:creationId xmlns:p14="http://schemas.microsoft.com/office/powerpoint/2010/main" val="2025784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mn-lt"/>
                <a:ea typeface="+mn-ea"/>
                <a:cs typeface="+mn-cs"/>
              </a:rPr>
              <a:t>A schematic of how that might work for a web service for one place.</a:t>
            </a:r>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We've got our airline that's calling the Web service from the car manufacturer, e.g. a supplier.</a:t>
            </a:r>
          </a:p>
          <a:p>
            <a:r>
              <a:rPr lang="en-GB" sz="1200" b="1" kern="1200" dirty="0" smtClean="0">
                <a:solidFill>
                  <a:schemeClr val="tx1"/>
                </a:solidFill>
                <a:effectLst/>
                <a:latin typeface="+mn-lt"/>
                <a:ea typeface="+mn-ea"/>
                <a:cs typeface="+mn-cs"/>
              </a:rPr>
              <a:t>Usually there's been a discussion between the two parties.</a:t>
            </a:r>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How do we want to operate? What are the principles?</a:t>
            </a:r>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How will you expose my API and how will you call that?</a:t>
            </a:r>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And they'll be in trade agreements</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etc</a:t>
            </a:r>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just gives you an</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outline</a:t>
            </a:r>
          </a:p>
          <a:p>
            <a:endParaRPr lang="en-GB" dirty="0"/>
          </a:p>
        </p:txBody>
      </p:sp>
      <p:sp>
        <p:nvSpPr>
          <p:cNvPr id="4" name="Slide Number Placeholder 3"/>
          <p:cNvSpPr>
            <a:spLocks noGrp="1"/>
          </p:cNvSpPr>
          <p:nvPr>
            <p:ph type="sldNum" sz="quarter" idx="10"/>
          </p:nvPr>
        </p:nvSpPr>
        <p:spPr/>
        <p:txBody>
          <a:bodyPr/>
          <a:lstStyle/>
          <a:p>
            <a:fld id="{69424E20-1573-2443-BA4F-3E0C57E9D3E7}" type="slidenum">
              <a:rPr lang="en-US" smtClean="0"/>
              <a:t>26</a:t>
            </a:fld>
            <a:endParaRPr lang="en-US"/>
          </a:p>
        </p:txBody>
      </p:sp>
    </p:spTree>
    <p:extLst>
      <p:ext uri="{BB962C8B-B14F-4D97-AF65-F5344CB8AC3E}">
        <p14:creationId xmlns:p14="http://schemas.microsoft.com/office/powerpoint/2010/main" val="2751930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Web service has to say what the interface is - What data do you give me and what data will I get back</a:t>
            </a:r>
          </a:p>
          <a:p>
            <a:r>
              <a:rPr lang="en-GB" dirty="0" smtClean="0"/>
              <a:t>That is the developers contract.</a:t>
            </a:r>
          </a:p>
          <a:p>
            <a:endParaRPr lang="en-GB" dirty="0" smtClean="0"/>
          </a:p>
          <a:p>
            <a:r>
              <a:rPr lang="en-GB" dirty="0" smtClean="0"/>
              <a:t>The protocols themselves are the Internet standard ones - not FTP, </a:t>
            </a:r>
            <a:r>
              <a:rPr lang="en-GB" dirty="0" err="1" smtClean="0"/>
              <a:t>etc</a:t>
            </a:r>
            <a:endParaRPr lang="en-GB" dirty="0"/>
          </a:p>
        </p:txBody>
      </p:sp>
      <p:sp>
        <p:nvSpPr>
          <p:cNvPr id="4" name="Slide Number Placeholder 3"/>
          <p:cNvSpPr>
            <a:spLocks noGrp="1"/>
          </p:cNvSpPr>
          <p:nvPr>
            <p:ph type="sldNum" sz="quarter" idx="10"/>
          </p:nvPr>
        </p:nvSpPr>
        <p:spPr/>
        <p:txBody>
          <a:bodyPr/>
          <a:lstStyle/>
          <a:p>
            <a:fld id="{69424E20-1573-2443-BA4F-3E0C57E9D3E7}" type="slidenum">
              <a:rPr lang="en-US" smtClean="0"/>
              <a:t>27</a:t>
            </a:fld>
            <a:endParaRPr lang="en-US"/>
          </a:p>
        </p:txBody>
      </p:sp>
    </p:spTree>
    <p:extLst>
      <p:ext uri="{BB962C8B-B14F-4D97-AF65-F5344CB8AC3E}">
        <p14:creationId xmlns:p14="http://schemas.microsoft.com/office/powerpoint/2010/main" val="2465531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Implementation can be quite complex - the reason we are</a:t>
            </a:r>
            <a:r>
              <a:rPr lang="en-GB" baseline="0" dirty="0" smtClean="0"/>
              <a:t> </a:t>
            </a:r>
            <a:r>
              <a:rPr lang="en-GB" dirty="0" smtClean="0"/>
              <a:t>looking predominantly at RESTful APIs is because it is the most simple.</a:t>
            </a:r>
          </a:p>
          <a:p>
            <a:r>
              <a:rPr lang="en-GB" dirty="0" smtClean="0"/>
              <a:t>If you Google things. You will find Windows Communications Foundation services &amp; plenty of stuff online - Try and avoid them for the moment. Stick to restful</a:t>
            </a:r>
          </a:p>
          <a:p>
            <a:endParaRPr lang="en-GB" dirty="0" smtClean="0"/>
          </a:p>
          <a:p>
            <a:r>
              <a:rPr lang="en-GB" dirty="0" smtClean="0"/>
              <a:t>An example of a contract.</a:t>
            </a:r>
          </a:p>
          <a:p>
            <a:endParaRPr lang="en-GB" dirty="0"/>
          </a:p>
        </p:txBody>
      </p:sp>
      <p:sp>
        <p:nvSpPr>
          <p:cNvPr id="4" name="Slide Number Placeholder 3"/>
          <p:cNvSpPr>
            <a:spLocks noGrp="1"/>
          </p:cNvSpPr>
          <p:nvPr>
            <p:ph type="sldNum" sz="quarter" idx="10"/>
          </p:nvPr>
        </p:nvSpPr>
        <p:spPr/>
        <p:txBody>
          <a:bodyPr/>
          <a:lstStyle/>
          <a:p>
            <a:fld id="{69424E20-1573-2443-BA4F-3E0C57E9D3E7}" type="slidenum">
              <a:rPr lang="en-US" smtClean="0"/>
              <a:t>28</a:t>
            </a:fld>
            <a:endParaRPr lang="en-US"/>
          </a:p>
        </p:txBody>
      </p:sp>
    </p:spTree>
    <p:extLst>
      <p:ext uri="{BB962C8B-B14F-4D97-AF65-F5344CB8AC3E}">
        <p14:creationId xmlns:p14="http://schemas.microsoft.com/office/powerpoint/2010/main" val="1662024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introduction we shall explore what is an API as there is no definitive explanation for the term and it can mean many things to many people.  </a:t>
            </a:r>
          </a:p>
          <a:p>
            <a:r>
              <a:rPr lang="en-US" dirty="0"/>
              <a:t>From there we look at the reasons behind having an API, why should having one be desirable, or why should using one be desirable.  Here we examine the context – what is it about modern software development that makes this concept of the API important.</a:t>
            </a:r>
          </a:p>
          <a:p>
            <a:r>
              <a:rPr lang="en-US" dirty="0"/>
              <a:t>There are different ways of using APIs and here we touch on those – as just an outline, a signpost.</a:t>
            </a:r>
          </a:p>
          <a:p>
            <a:r>
              <a:rPr lang="en-US" dirty="0"/>
              <a:t>Finally we complete the session with the definition of an API that this course will be working 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24E20-1573-2443-BA4F-3E0C57E9D3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803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We're focusing on REST - Because it is using the HTTP request response mechanism</a:t>
            </a:r>
          </a:p>
          <a:p>
            <a:endParaRPr lang="en-GB" dirty="0" smtClean="0"/>
          </a:p>
        </p:txBody>
      </p:sp>
      <p:sp>
        <p:nvSpPr>
          <p:cNvPr id="4" name="Slide Number Placeholder 3"/>
          <p:cNvSpPr>
            <a:spLocks noGrp="1"/>
          </p:cNvSpPr>
          <p:nvPr>
            <p:ph type="sldNum" sz="quarter" idx="10"/>
          </p:nvPr>
        </p:nvSpPr>
        <p:spPr/>
        <p:txBody>
          <a:bodyPr/>
          <a:lstStyle/>
          <a:p>
            <a:fld id="{69424E20-1573-2443-BA4F-3E0C57E9D3E7}" type="slidenum">
              <a:rPr lang="en-US" smtClean="0"/>
              <a:t>29</a:t>
            </a:fld>
            <a:endParaRPr lang="en-US"/>
          </a:p>
        </p:txBody>
      </p:sp>
    </p:spTree>
    <p:extLst>
      <p:ext uri="{BB962C8B-B14F-4D97-AF65-F5344CB8AC3E}">
        <p14:creationId xmlns:p14="http://schemas.microsoft.com/office/powerpoint/2010/main" val="1800378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424E20-1573-2443-BA4F-3E0C57E9D3E7}" type="slidenum">
              <a:rPr lang="en-US" smtClean="0"/>
              <a:t>30</a:t>
            </a:fld>
            <a:endParaRPr lang="en-US"/>
          </a:p>
        </p:txBody>
      </p:sp>
    </p:spTree>
    <p:extLst>
      <p:ext uri="{BB962C8B-B14F-4D97-AF65-F5344CB8AC3E}">
        <p14:creationId xmlns:p14="http://schemas.microsoft.com/office/powerpoint/2010/main" val="2913248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an API?</a:t>
            </a:r>
          </a:p>
          <a:p>
            <a:r>
              <a:rPr lang="en-US" dirty="0"/>
              <a:t>The term is an acronym for Application Programming Interface.</a:t>
            </a:r>
          </a:p>
          <a:p>
            <a:r>
              <a:rPr lang="en-US" dirty="0"/>
              <a:t>We are looking at something that has no pretty bits for human beings to marvel over, it is a way of one piece of software communicating with another piece of software, it is machine to machine communication, or even on the same machine.  </a:t>
            </a:r>
          </a:p>
          <a:p>
            <a:r>
              <a:rPr lang="en-US" dirty="0"/>
              <a:t>An API is a hook for accessing data or a service and is part of our very connected world.  Before the dominance of the web and the Internet, an API would allow you access into other software – for example the Win32API allowed you access to functions and/or data structures provided by the operating system.  Now we are in the web world and these API’s take on a different life.</a:t>
            </a:r>
          </a:p>
          <a:p>
            <a:endParaRPr lang="en-US" dirty="0"/>
          </a:p>
          <a:p>
            <a:r>
              <a:rPr lang="en-US" dirty="0"/>
              <a:t>An API provides a contract to a developer that data or web services will be delivered, and as such a developer will rely on that API.  </a:t>
            </a:r>
          </a:p>
          <a:p>
            <a:endParaRPr lang="en-US" dirty="0"/>
          </a:p>
          <a:p>
            <a:r>
              <a:rPr lang="en-US" dirty="0"/>
              <a:t>At a base level all API’s will do the same thing.  They receive a request, process it in some way and return a response.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24E20-1573-2443-BA4F-3E0C57E9D3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6144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you know what to expect with a plug.  You know what to plug into it.  You know looking at it that you don’t put the same type of plug into the left hand socket as you do in the right hand socket.  </a:t>
            </a:r>
          </a:p>
          <a:p>
            <a:endParaRPr lang="en-US" dirty="0"/>
          </a:p>
          <a:p>
            <a:r>
              <a:rPr lang="en-US" dirty="0"/>
              <a:t>This is a standard interface.  Any compatible plug can access the power – and the device that has the plug knows what to do with the power.  Those who make devices can do so safe in the knowledge of what they are getting – they are getting something conforming to the standard.  They don’t have to worry about how they will get to the power, they just know it will get delivered. </a:t>
            </a:r>
          </a:p>
          <a:p>
            <a:endParaRPr lang="en-US" dirty="0"/>
          </a:p>
          <a:p>
            <a:r>
              <a:rPr lang="en-US" dirty="0"/>
              <a:t>The socket is a layer of abstraction.  The device maker does not need to know about the </a:t>
            </a:r>
            <a:r>
              <a:rPr lang="en-US" dirty="0" err="1"/>
              <a:t>colour</a:t>
            </a:r>
            <a:r>
              <a:rPr lang="en-US" dirty="0"/>
              <a:t> of the wires, or whether the electricity is from a renewable source or not, where the power has come from,  The abstractions go both ways.  The socket maker does not need to know about the device being plugged into it, the electricity provider does not need to know about the devices consuming the electricity.  </a:t>
            </a:r>
          </a:p>
          <a:p>
            <a:endParaRPr lang="en-US" dirty="0"/>
          </a:p>
          <a:p>
            <a:r>
              <a:rPr lang="en-US" dirty="0"/>
              <a:t>And so it is the same with data or messages.  That is what an API delivers, data that can be consumed by the application that calls it.  So the app itself does not need to worry about how to store the data, how to ensure it’s integrity – it outsources those requirements.   As an app developer you can pull in functionality from these API’s without having to create it yourself.</a:t>
            </a:r>
          </a:p>
          <a:p>
            <a:endParaRPr lang="en-US" dirty="0"/>
          </a:p>
          <a:p>
            <a:endParaRPr lang="en-US" dirty="0"/>
          </a:p>
          <a:p>
            <a:endParaRPr lang="en-US" dirty="0"/>
          </a:p>
          <a:p>
            <a:r>
              <a:rPr lang="en-US" dirty="0"/>
              <a:t>CC2 (https://</a:t>
            </a:r>
            <a:r>
              <a:rPr lang="en-US" dirty="0" err="1"/>
              <a:t>creativecommons.org</a:t>
            </a:r>
            <a:r>
              <a:rPr lang="en-US" dirty="0"/>
              <a:t>/licenses/by/2.0/) British Power image courtesy of https://</a:t>
            </a:r>
            <a:r>
              <a:rPr lang="en-US" dirty="0" err="1"/>
              <a:t>www.flickr.com</a:t>
            </a:r>
            <a:r>
              <a:rPr lang="en-US" dirty="0"/>
              <a:t>/photos/</a:t>
            </a:r>
            <a:r>
              <a:rPr lang="en-US" dirty="0" err="1"/>
              <a:t>kevandotorg</a:t>
            </a:r>
            <a:r>
              <a:rPr lang="en-US" dirty="0"/>
              <a:t>/</a:t>
            </a:r>
          </a:p>
          <a:p>
            <a:endParaRPr lang="en-US" dirty="0"/>
          </a:p>
          <a:p>
            <a:r>
              <a:rPr lang="en-US" dirty="0"/>
              <a:t>Shaver socket - By Wiz9999 - Own work, CC0, https://</a:t>
            </a:r>
            <a:r>
              <a:rPr lang="en-US" dirty="0" err="1"/>
              <a:t>commons.wikimedia.org</a:t>
            </a:r>
            <a:r>
              <a:rPr lang="en-US" dirty="0"/>
              <a:t>/w/</a:t>
            </a:r>
            <a:r>
              <a:rPr lang="en-US" dirty="0" err="1"/>
              <a:t>index.php?curid</a:t>
            </a:r>
            <a:r>
              <a:rPr lang="en-US" dirty="0"/>
              <a:t>=69707354</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24E20-1573-2443-BA4F-3E0C57E9D3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5094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in a world of interconnectivity.  Consider the devices you use today.  Did you look up your train time?  Perhaps you looked up the traffic to see about how to get to where you wanted to go.  May be you were shopping online, comparing prices, or looking for a holiday and comparing flights.  Each of those companies hold their data in their databases – you do not have direct access to their databases, but via an app, via an aggregator you may be granted special privileged access to their data – because they have allowed it.  </a:t>
            </a:r>
          </a:p>
          <a:p>
            <a:endParaRPr lang="en-US" dirty="0"/>
          </a:p>
          <a:p>
            <a:r>
              <a:rPr lang="en-US" dirty="0"/>
              <a:t>Many have become used to that connectivity.  They are using the many devices they have and they want to not to have to re-enter their data, or they want the interaction to be seamless.  However, for that to work effectively the data must be held in one place, accessible by the many different clients and to have no dependencies between the different pieces of software or platforms.  Imagine if you had to have one place to store data that worked android applications and one place to store data for apple devices.  There has to be a uniformity in sharing data, the applications need to be able to deal with that data without too much overhead.</a:t>
            </a:r>
          </a:p>
          <a:p>
            <a:endParaRPr lang="en-US" dirty="0"/>
          </a:p>
          <a:p>
            <a:r>
              <a:rPr lang="en-US" dirty="0"/>
              <a:t>Finally this links into the developers infrastructure.  This is about having developers as partners in business without having to hire them, but where software, applications are created that bring business via the API in such a way where everybody benefits.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24E20-1573-2443-BA4F-3E0C57E9D3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7373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the reason why this is pertinent to today is very much around our ownership of these devices.  Looking at the figures the majority of UK households – 95% -  are spending money on mobile phones.  It is rare for somebody NOT to have a mobile now.   When we look globally we see that the gap between the established economies and the emerging economies is shrinking.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Add to the mobile device ownership statistics, we also see how much is now delivered via the internet.  52.2% of website traffic is now delivered to a mobile device.  There are over 3 billion internet users now.  40% of the world has an internet connection.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Think about the websites you have made use of.  What interactivity did they have with them?  Increasingly the features you see in the websites are provided by third parties – not the web developers themselves.  Look at how a number of websites will embed a map – where does that map come from?  Google.  Google Maps API is a good example.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Pew Internet report - http://</a:t>
            </a:r>
            <a:r>
              <a:rPr lang="en-US" dirty="0" err="1"/>
              <a:t>www.pewglobal.org</a:t>
            </a:r>
            <a:r>
              <a:rPr lang="en-US" dirty="0"/>
              <a:t>/2016/02/22/smartphone-ownership-and-internet-usage-continues-to-climb-in-emerging-economies/. Smartphone ownership and internet usage continues to climb in emerging economies.  2016.</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 Household Spending figures from ONS for financial year ending 2015 to financial year ending 2017. https://</a:t>
            </a:r>
            <a:r>
              <a:rPr lang="en-US" dirty="0" err="1"/>
              <a:t>www.ons.gov.uk</a:t>
            </a:r>
            <a:r>
              <a:rPr lang="en-US" dirty="0"/>
              <a:t>/</a:t>
            </a:r>
            <a:r>
              <a:rPr lang="en-US" dirty="0" err="1"/>
              <a:t>peoplepopulationandcommunity</a:t>
            </a:r>
            <a:r>
              <a:rPr lang="en-US" dirty="0"/>
              <a:t>/</a:t>
            </a:r>
            <a:r>
              <a:rPr lang="en-US" dirty="0" err="1"/>
              <a:t>personalandhouseholdfinances</a:t>
            </a:r>
            <a:r>
              <a:rPr lang="en-US" dirty="0"/>
              <a:t>/expenditure/datasets/percentageofhouseholdswithdurablegoodsbycountriesandregionsuktablea48</a:t>
            </a:r>
          </a:p>
          <a:p>
            <a:pPr marL="171450" indent="-171450">
              <a:buFont typeface="Arial" panose="020B0604020202020204" pitchFamily="34" charset="0"/>
              <a:buChar char="•"/>
            </a:pPr>
            <a:r>
              <a:rPr lang="en-US" dirty="0"/>
              <a:t>Website traffic Figures from </a:t>
            </a:r>
            <a:r>
              <a:rPr lang="en-US" dirty="0" err="1"/>
              <a:t>statista</a:t>
            </a:r>
            <a:r>
              <a:rPr lang="en-US" dirty="0"/>
              <a:t> https://</a:t>
            </a:r>
            <a:r>
              <a:rPr lang="en-US" dirty="0" err="1"/>
              <a:t>www.statista.com</a:t>
            </a:r>
            <a:r>
              <a:rPr lang="en-US" dirty="0"/>
              <a:t>/statistics/241462/global-mobile-phone-website-traffic-share/</a:t>
            </a:r>
          </a:p>
          <a:p>
            <a:pPr marL="171450" indent="-171450">
              <a:buFont typeface="Arial" panose="020B0604020202020204" pitchFamily="34" charset="0"/>
              <a:buChar char="•"/>
            </a:pPr>
            <a:r>
              <a:rPr lang="en-US" dirty="0"/>
              <a:t>Internet users Figures from http://</a:t>
            </a:r>
            <a:r>
              <a:rPr lang="en-US" dirty="0" err="1"/>
              <a:t>www.internetlivestats.com</a:t>
            </a:r>
            <a:r>
              <a:rPr lang="en-US" dirty="0"/>
              <a:t>/internet-users/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24E20-1573-2443-BA4F-3E0C57E9D3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585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benefits of APIs.  First lets look at the benefits around using them and from this perspective we consider the developers community as they are the ones making use of these APIs.  </a:t>
            </a:r>
          </a:p>
          <a:p>
            <a:endParaRPr lang="en-US" dirty="0"/>
          </a:p>
          <a:p>
            <a:r>
              <a:rPr lang="en-US" dirty="0"/>
              <a:t>Developers can quickly make use of third party API’s to create apps that are quite feature rich.  App developers can use API’s offered by the system they are working on – for example using the APIs provided by the device provider they can access the GPS data, the location of the phone.  </a:t>
            </a:r>
          </a:p>
          <a:p>
            <a:endParaRPr lang="en-US" dirty="0"/>
          </a:p>
          <a:p>
            <a:r>
              <a:rPr lang="en-US" dirty="0"/>
              <a:t>The well established API’s wrap up and abstract often-repeated, complex pieces of functionality and then make that available to the developer with just a few lines of code.  This makes the developer much more productive than having to write everything from scratch.  Credit cards are a good example.  There are a number of issues around dealing with the processing of those payments – this chart shows you the interactions that have to take place.  Then there are the security issues – storage of personal details is not something to be undertaken lightly.  There are plenty of rules around how personal data must be handled – GDPR for example in the UK.  What about trust issues – would you buy from somewhere that might take your credit card details and then allow them to be used in a fraudulent fashion?</a:t>
            </a:r>
          </a:p>
          <a:p>
            <a:endParaRPr lang="en-US" dirty="0"/>
          </a:p>
          <a:p>
            <a:r>
              <a:rPr lang="en-US" dirty="0"/>
              <a:t>So it is much easier in that regard to use a few lines from a third party API that deals specifically with processing payments – </a:t>
            </a:r>
            <a:r>
              <a:rPr lang="en-US" dirty="0" err="1"/>
              <a:t>Paypal</a:t>
            </a:r>
            <a:r>
              <a:rPr lang="en-US" dirty="0"/>
              <a:t> or Stripe. </a:t>
            </a:r>
          </a:p>
          <a:p>
            <a:endParaRPr lang="en-US" dirty="0"/>
          </a:p>
          <a:p>
            <a:r>
              <a:rPr lang="en-US" dirty="0"/>
              <a:t>By Basile Morin - Own work, CC BY-SA 4.0, https://</a:t>
            </a:r>
            <a:r>
              <a:rPr lang="en-US" dirty="0" err="1"/>
              <a:t>commons.wikimedia.org</a:t>
            </a:r>
            <a:r>
              <a:rPr lang="en-US" dirty="0"/>
              <a:t>/w/</a:t>
            </a:r>
            <a:r>
              <a:rPr lang="en-US" dirty="0" err="1"/>
              <a:t>index.php?curid</a:t>
            </a:r>
            <a:r>
              <a:rPr lang="en-US" dirty="0"/>
              <a:t>=68543817</a:t>
            </a:r>
          </a:p>
          <a:p>
            <a:r>
              <a:rPr lang="en-US" dirty="0"/>
              <a:t>By Nitishwiki33 [CC BY-SA 4.0  (https://</a:t>
            </a:r>
            <a:r>
              <a:rPr lang="en-US" dirty="0" err="1"/>
              <a:t>creativecommons.org</a:t>
            </a:r>
            <a:r>
              <a:rPr lang="en-US" dirty="0"/>
              <a:t>/licenses/by-</a:t>
            </a:r>
            <a:r>
              <a:rPr lang="en-US" dirty="0" err="1"/>
              <a:t>sa</a:t>
            </a:r>
            <a:r>
              <a:rPr lang="en-US" dirty="0"/>
              <a:t>/4.0)], from Wikimedia Commons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24E20-1573-2443-BA4F-3E0C57E9D3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282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recent years we see the “API Economy” emerge.  The exposure of the digital services and/or assets of an organization.  This allows a controlled access that has a positive effect on an organizations profit margin.  As the Internet of Things becomes the norm, accessing devices via smartphones becomes </a:t>
            </a:r>
            <a:r>
              <a:rPr lang="en-US" dirty="0" smtClean="0"/>
              <a:t>desirable</a:t>
            </a:r>
            <a:r>
              <a:rPr lang="en-US" dirty="0"/>
              <a:t>, </a:t>
            </a:r>
            <a:r>
              <a:rPr lang="en-US" dirty="0" smtClean="0"/>
              <a:t>so</a:t>
            </a:r>
            <a:r>
              <a:rPr lang="en-US" baseline="0" dirty="0" smtClean="0"/>
              <a:t> too</a:t>
            </a:r>
            <a:r>
              <a:rPr lang="en-US" dirty="0" smtClean="0"/>
              <a:t> </a:t>
            </a:r>
            <a:r>
              <a:rPr lang="en-US" dirty="0"/>
              <a:t>does the provision of an API to manipulate the “things”.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 is not just “things” – there is the every day use of the web too.  Modern web browsers now provide access via APIs.  You can access the camera, the host file structure and audio for example. </a:t>
            </a:r>
          </a:p>
          <a:p>
            <a:endParaRPr lang="en-US" dirty="0"/>
          </a:p>
          <a:p>
            <a:r>
              <a:rPr lang="en-US" dirty="0"/>
              <a:t>API’s have been referred to as the “engine of innovation” (Programmable web).  Think about Uber – the use of Google maps helped drive the application.  Google Maps API spawned more innovation than just Uber, according to Apigee in their 2017 report on the state of API’s over 2 million active apps and websites use the Google Maps API every week, which contributed to Google Maps growth of 300% over the last two years.  Then there is Instagram – built on the Facebook API allowing the users to broadcast latest photos on Facebook.  </a:t>
            </a:r>
          </a:p>
          <a:p>
            <a:endParaRPr lang="en-US" dirty="0"/>
          </a:p>
          <a:p>
            <a:endParaRPr lang="en-US" dirty="0"/>
          </a:p>
          <a:p>
            <a:endParaRPr lang="en-US" dirty="0"/>
          </a:p>
          <a:p>
            <a:r>
              <a:rPr lang="en-US" dirty="0" err="1"/>
              <a:t>APIGee</a:t>
            </a:r>
            <a:r>
              <a:rPr lang="en-US" dirty="0"/>
              <a:t> - https://</a:t>
            </a:r>
            <a:r>
              <a:rPr lang="en-US" dirty="0" err="1"/>
              <a:t>apigee.com</a:t>
            </a:r>
            <a:r>
              <a:rPr lang="en-US" dirty="0"/>
              <a:t>/</a:t>
            </a:r>
            <a:r>
              <a:rPr lang="en-US" dirty="0" err="1"/>
              <a:t>api</a:t>
            </a:r>
            <a:r>
              <a:rPr lang="en-US" dirty="0"/>
              <a:t>-management/#/resources </a:t>
            </a:r>
          </a:p>
          <a:p>
            <a:endParaRPr lang="en-US" dirty="0"/>
          </a:p>
          <a:p>
            <a:r>
              <a:rPr lang="en-US" dirty="0"/>
              <a:t>By Joka2000 Camera https://</a:t>
            </a:r>
            <a:r>
              <a:rPr lang="en-US" dirty="0" err="1"/>
              <a:t>www.flickr.com</a:t>
            </a:r>
            <a:r>
              <a:rPr lang="en-US" dirty="0"/>
              <a:t>/photos/joka2000/ Creative Commons 2:0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24E20-1573-2443-BA4F-3E0C57E9D3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036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side of the API coin is that people need to provide them.  </a:t>
            </a:r>
          </a:p>
          <a:p>
            <a:r>
              <a:rPr lang="en-US" dirty="0"/>
              <a:t>https://</a:t>
            </a:r>
            <a:r>
              <a:rPr lang="en-US" dirty="0" err="1"/>
              <a:t>apigee.com</a:t>
            </a:r>
            <a:r>
              <a:rPr lang="en-US" dirty="0"/>
              <a:t>/about/blog/technology/why-and-how-</a:t>
            </a:r>
            <a:r>
              <a:rPr lang="en-US" dirty="0" err="1"/>
              <a:t>apis</a:t>
            </a:r>
            <a:r>
              <a:rPr lang="en-US" dirty="0"/>
              <a:t>-open-</a:t>
            </a:r>
            <a:r>
              <a:rPr lang="en-US" dirty="0" err="1"/>
              <a:t>api</a:t>
            </a:r>
            <a:r>
              <a:rPr lang="en-US"/>
              <a:t>-model</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24E20-1573-2443-BA4F-3E0C57E9D3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0573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3855903" y="6356350"/>
            <a:ext cx="2215311" cy="365125"/>
          </a:xfrm>
        </p:spPr>
        <p:txBody>
          <a:bodyPr/>
          <a:lstStyle/>
          <a:p>
            <a:fld id="{F5BAE020-8C9E-9840-BD0E-4531656E4B0F}" type="datetimeFigureOut">
              <a:rPr lang="en-US" smtClean="0"/>
              <a:t>10/31/2023</a:t>
            </a:fld>
            <a:endParaRPr lang="en-US"/>
          </a:p>
        </p:txBody>
      </p:sp>
      <p:sp>
        <p:nvSpPr>
          <p:cNvPr id="5" name="Footer Placeholder 4"/>
          <p:cNvSpPr>
            <a:spLocks noGrp="1"/>
          </p:cNvSpPr>
          <p:nvPr>
            <p:ph type="ftr" sz="quarter" idx="11"/>
          </p:nvPr>
        </p:nvSpPr>
        <p:spPr>
          <a:xfrm>
            <a:off x="6208926" y="6356350"/>
            <a:ext cx="4114800" cy="365125"/>
          </a:xfrm>
        </p:spPr>
        <p:txBody>
          <a:bodyPr/>
          <a:lstStyle/>
          <a:p>
            <a:endParaRPr lang="en-US"/>
          </a:p>
        </p:txBody>
      </p:sp>
      <p:sp>
        <p:nvSpPr>
          <p:cNvPr id="6" name="Slide Number Placeholder 5"/>
          <p:cNvSpPr>
            <a:spLocks noGrp="1"/>
          </p:cNvSpPr>
          <p:nvPr>
            <p:ph type="sldNum" sz="quarter" idx="12"/>
          </p:nvPr>
        </p:nvSpPr>
        <p:spPr>
          <a:xfrm>
            <a:off x="10466027" y="6356350"/>
            <a:ext cx="1438619" cy="365125"/>
          </a:xfrm>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781126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BAE020-8C9E-9840-BD0E-4531656E4B0F}"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467652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b="1"/>
            </a:lvl1pPr>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BAE020-8C9E-9840-BD0E-4531656E4B0F}"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832145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02" name="Shape 102"/>
          <p:cNvSpPr/>
          <p:nvPr/>
        </p:nvSpPr>
        <p:spPr>
          <a:xfrm>
            <a:off x="264914" y="196453"/>
            <a:ext cx="11668125" cy="6482953"/>
          </a:xfrm>
          <a:prstGeom prst="rect">
            <a:avLst/>
          </a:prstGeom>
          <a:ln w="25400">
            <a:solidFill>
              <a:srgbClr val="908F95"/>
            </a:solidFill>
            <a:miter lim="400000"/>
          </a:ln>
        </p:spPr>
        <p:txBody>
          <a:bodyPr lIns="32146" rIns="32146"/>
          <a:lstStyle/>
          <a:p>
            <a:pPr lvl="0" algn="l" defTabSz="642915">
              <a:defRPr sz="1200">
                <a:solidFill>
                  <a:srgbClr val="4A7594"/>
                </a:solidFill>
                <a:uFill>
                  <a:solidFill>
                    <a:srgbClr val="4A7594"/>
                  </a:solidFill>
                </a:uFill>
              </a:defRPr>
            </a:pPr>
            <a:endParaRPr sz="844"/>
          </a:p>
        </p:txBody>
      </p:sp>
      <p:sp>
        <p:nvSpPr>
          <p:cNvPr id="103" name="Shape 103"/>
          <p:cNvSpPr>
            <a:spLocks noGrp="1"/>
          </p:cNvSpPr>
          <p:nvPr>
            <p:ph type="sldNum" sz="quarter" idx="2"/>
          </p:nvPr>
        </p:nvSpPr>
        <p:spPr>
          <a:xfrm>
            <a:off x="5959715" y="6661547"/>
            <a:ext cx="282989" cy="203669"/>
          </a:xfrm>
          <a:prstGeom prst="rect">
            <a:avLst/>
          </a:prstGeom>
        </p:spPr>
        <p:txBody>
          <a:bodyPr/>
          <a:lstStyle>
            <a:lvl1pPr>
              <a:defRPr sz="984"/>
            </a:lvl1pPr>
          </a:lstStyle>
          <a:p>
            <a:pPr lvl="0"/>
            <a:fld id="{86CB4B4D-7CA3-9044-876B-883B54F8677D}" type="slidenum">
              <a:t>‹#›</a:t>
            </a:fld>
            <a:endParaRPr/>
          </a:p>
        </p:txBody>
      </p:sp>
    </p:spTree>
    <p:extLst>
      <p:ext uri="{BB962C8B-B14F-4D97-AF65-F5344CB8AC3E}">
        <p14:creationId xmlns:p14="http://schemas.microsoft.com/office/powerpoint/2010/main" val="242750983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1_Default">
    <p:spTree>
      <p:nvGrpSpPr>
        <p:cNvPr id="1" name=""/>
        <p:cNvGrpSpPr/>
        <p:nvPr/>
      </p:nvGrpSpPr>
      <p:grpSpPr>
        <a:xfrm>
          <a:off x="0" y="0"/>
          <a:ext cx="0" cy="0"/>
          <a:chOff x="0" y="0"/>
          <a:chExt cx="0" cy="0"/>
        </a:xfrm>
      </p:grpSpPr>
      <p:sp>
        <p:nvSpPr>
          <p:cNvPr id="97" name="Shape 97"/>
          <p:cNvSpPr/>
          <p:nvPr/>
        </p:nvSpPr>
        <p:spPr>
          <a:xfrm>
            <a:off x="264914" y="196453"/>
            <a:ext cx="11668125" cy="6482953"/>
          </a:xfrm>
          <a:prstGeom prst="rect">
            <a:avLst/>
          </a:prstGeom>
          <a:ln w="25400">
            <a:solidFill>
              <a:srgbClr val="908F95"/>
            </a:solidFill>
            <a:miter lim="400000"/>
          </a:ln>
        </p:spPr>
        <p:txBody>
          <a:bodyPr lIns="32146" rIns="32146"/>
          <a:lstStyle/>
          <a:p>
            <a:pPr lvl="0" algn="l" defTabSz="642915">
              <a:defRPr sz="1200">
                <a:solidFill>
                  <a:srgbClr val="4A7594"/>
                </a:solidFill>
                <a:uFill>
                  <a:solidFill>
                    <a:srgbClr val="4A7594"/>
                  </a:solidFill>
                </a:uFill>
              </a:defRPr>
            </a:pPr>
            <a:endParaRPr sz="844"/>
          </a:p>
        </p:txBody>
      </p:sp>
      <p:sp>
        <p:nvSpPr>
          <p:cNvPr id="98" name="Shape 98"/>
          <p:cNvSpPr>
            <a:spLocks noGrp="1"/>
          </p:cNvSpPr>
          <p:nvPr>
            <p:ph type="title"/>
          </p:nvPr>
        </p:nvSpPr>
        <p:spPr>
          <a:prstGeom prst="rect">
            <a:avLst/>
          </a:prstGeom>
        </p:spPr>
        <p:txBody>
          <a:bodyPr/>
          <a:lstStyle>
            <a:lvl1pPr indent="0"/>
          </a:lstStyle>
          <a:p>
            <a:pPr lvl="0">
              <a:defRPr sz="1800">
                <a:solidFill>
                  <a:srgbClr val="000000"/>
                </a:solidFill>
                <a:uFillTx/>
              </a:defRPr>
            </a:pPr>
            <a:r>
              <a:rPr sz="5484">
                <a:solidFill>
                  <a:srgbClr val="4A7594"/>
                </a:solidFill>
                <a:uFill>
                  <a:solidFill>
                    <a:srgbClr val="4A7594"/>
                  </a:solidFill>
                </a:uFill>
              </a:rPr>
              <a:t>Title Text</a:t>
            </a:r>
          </a:p>
        </p:txBody>
      </p:sp>
      <p:sp>
        <p:nvSpPr>
          <p:cNvPr id="99" name="Shape 99"/>
          <p:cNvSpPr>
            <a:spLocks noGrp="1"/>
          </p:cNvSpPr>
          <p:nvPr>
            <p:ph type="body" idx="1"/>
          </p:nvPr>
        </p:nvSpPr>
        <p:spPr>
          <a:prstGeom prst="rect">
            <a:avLst/>
          </a:prstGeom>
        </p:spPr>
        <p:txBody>
          <a:bodyPr/>
          <a:lstStyle/>
          <a:p>
            <a:pPr lvl="0">
              <a:defRPr sz="1800">
                <a:solidFill>
                  <a:srgbClr val="000000"/>
                </a:solidFill>
                <a:uFillTx/>
              </a:defRPr>
            </a:pPr>
            <a:r>
              <a:rPr sz="2531">
                <a:solidFill>
                  <a:srgbClr val="646461"/>
                </a:solidFill>
                <a:uFill>
                  <a:solidFill>
                    <a:srgbClr val="646461"/>
                  </a:solidFill>
                </a:uFill>
              </a:rPr>
              <a:t>Body Level One</a:t>
            </a:r>
          </a:p>
          <a:p>
            <a:pPr lvl="1">
              <a:defRPr sz="1800">
                <a:solidFill>
                  <a:srgbClr val="000000"/>
                </a:solidFill>
                <a:uFillTx/>
              </a:defRPr>
            </a:pPr>
            <a:r>
              <a:rPr sz="2531">
                <a:solidFill>
                  <a:srgbClr val="646461"/>
                </a:solidFill>
                <a:uFill>
                  <a:solidFill>
                    <a:srgbClr val="646461"/>
                  </a:solidFill>
                </a:uFill>
              </a:rPr>
              <a:t>Body Level Two</a:t>
            </a:r>
          </a:p>
          <a:p>
            <a:pPr lvl="2">
              <a:defRPr sz="1800">
                <a:solidFill>
                  <a:srgbClr val="000000"/>
                </a:solidFill>
                <a:uFillTx/>
              </a:defRPr>
            </a:pPr>
            <a:r>
              <a:rPr sz="2531">
                <a:solidFill>
                  <a:srgbClr val="646461"/>
                </a:solidFill>
                <a:uFill>
                  <a:solidFill>
                    <a:srgbClr val="646461"/>
                  </a:solidFill>
                </a:uFill>
              </a:rPr>
              <a:t>Body Level Three</a:t>
            </a:r>
          </a:p>
          <a:p>
            <a:pPr lvl="3">
              <a:defRPr sz="1800">
                <a:solidFill>
                  <a:srgbClr val="000000"/>
                </a:solidFill>
                <a:uFillTx/>
              </a:defRPr>
            </a:pPr>
            <a:r>
              <a:rPr sz="2531">
                <a:solidFill>
                  <a:srgbClr val="646461"/>
                </a:solidFill>
                <a:uFill>
                  <a:solidFill>
                    <a:srgbClr val="646461"/>
                  </a:solidFill>
                </a:uFill>
              </a:rPr>
              <a:t>Body Level Four</a:t>
            </a:r>
          </a:p>
          <a:p>
            <a:pPr lvl="4">
              <a:defRPr sz="1800">
                <a:solidFill>
                  <a:srgbClr val="000000"/>
                </a:solidFill>
                <a:uFillTx/>
              </a:defRPr>
            </a:pPr>
            <a:r>
              <a:rPr sz="2531">
                <a:solidFill>
                  <a:srgbClr val="646461"/>
                </a:solidFill>
                <a:uFill>
                  <a:solidFill>
                    <a:srgbClr val="646461"/>
                  </a:solidFill>
                </a:uFill>
              </a:rPr>
              <a:t>Body Level Five</a:t>
            </a:r>
          </a:p>
        </p:txBody>
      </p:sp>
      <p:sp>
        <p:nvSpPr>
          <p:cNvPr id="100" name="Shape 100"/>
          <p:cNvSpPr>
            <a:spLocks noGrp="1"/>
          </p:cNvSpPr>
          <p:nvPr>
            <p:ph type="sldNum" sz="quarter" idx="2"/>
          </p:nvPr>
        </p:nvSpPr>
        <p:spPr>
          <a:xfrm>
            <a:off x="11088547" y="6107906"/>
            <a:ext cx="574263" cy="439270"/>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372413669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BAE020-8C9E-9840-BD0E-4531656E4B0F}"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614395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BAE020-8C9E-9840-BD0E-4531656E4B0F}"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835847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BAE020-8C9E-9840-BD0E-4531656E4B0F}" type="datetimeFigureOut">
              <a:rPr lang="en-US" smtClean="0"/>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50900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b="1"/>
            </a:lvl1p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lnSpc>
                <a:spcPct val="100000"/>
              </a:lnSpc>
              <a:spcBef>
                <a:spcPts val="60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F5BAE020-8C9E-9840-BD0E-4531656E4B0F}" type="datetimeFigureOut">
              <a:rPr lang="en-US" smtClean="0"/>
              <a:t>10/31/2023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79332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Date Placeholder 2"/>
          <p:cNvSpPr>
            <a:spLocks noGrp="1"/>
          </p:cNvSpPr>
          <p:nvPr>
            <p:ph type="dt" sz="half" idx="10"/>
          </p:nvPr>
        </p:nvSpPr>
        <p:spPr/>
        <p:txBody>
          <a:bodyPr/>
          <a:lstStyle/>
          <a:p>
            <a:fld id="{F5BAE020-8C9E-9840-BD0E-4531656E4B0F}" type="datetimeFigureOut">
              <a:rPr lang="en-US" smtClean="0"/>
              <a:t>10/31/2023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773532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BAE020-8C9E-9840-BD0E-4531656E4B0F}" type="datetimeFigureOut">
              <a:rPr lang="en-US" smtClean="0"/>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694581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1"/>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lnSpc>
                <a:spcPct val="10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5BAE020-8C9E-9840-BD0E-4531656E4B0F}" type="datetimeFigureOut">
              <a:rPr lang="en-US" smtClean="0"/>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05173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1"/>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lnSpc>
                <a:spcPct val="10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BAE020-8C9E-9840-BD0E-4531656E4B0F}" type="datetimeFigureOut">
              <a:rPr lang="en-US" smtClean="0"/>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275821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5">
            <a:duotone>
              <a:prstClr val="black"/>
              <a:schemeClr val="tx1">
                <a:lumMod val="95000"/>
                <a:lumOff val="5000"/>
                <a:tint val="45000"/>
                <a:satMod val="400000"/>
              </a:schemeClr>
            </a:duotone>
            <a:alphaModFix amt="10000"/>
            <a:extLst>
              <a:ext uri="{28A0092B-C50C-407E-A947-70E740481C1C}">
                <a14:useLocalDpi xmlns:a14="http://schemas.microsoft.com/office/drawing/2010/main"/>
              </a:ext>
            </a:extLst>
          </a:blip>
          <a:srcRect t="27292" r="4559" b="25287"/>
          <a:stretch/>
        </p:blipFill>
        <p:spPr>
          <a:xfrm>
            <a:off x="838201" y="1"/>
            <a:ext cx="11353800" cy="6858000"/>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439798" y="6356349"/>
            <a:ext cx="183216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BAE020-8C9E-9840-BD0E-4531656E4B0F}" type="datetimeFigureOut">
              <a:rPr lang="en-US" smtClean="0"/>
              <a:t>10/31/2023</a:t>
            </a:fld>
            <a:endParaRPr lang="en-US"/>
          </a:p>
        </p:txBody>
      </p:sp>
      <p:sp>
        <p:nvSpPr>
          <p:cNvPr id="5" name="Footer Placeholder 4"/>
          <p:cNvSpPr>
            <a:spLocks noGrp="1"/>
          </p:cNvSpPr>
          <p:nvPr>
            <p:ph type="ftr" sz="quarter" idx="3"/>
          </p:nvPr>
        </p:nvSpPr>
        <p:spPr>
          <a:xfrm>
            <a:off x="6374176" y="635753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87210" y="6356350"/>
            <a:ext cx="76659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DC5E60-82C3-FA40-995A-CD8F83A68BCB}" type="slidenum">
              <a:rPr lang="en-US" smtClean="0"/>
              <a:t>‹#›</a:t>
            </a:fld>
            <a:endParaRPr lang="en-US"/>
          </a:p>
        </p:txBody>
      </p:sp>
      <p:pic>
        <p:nvPicPr>
          <p:cNvPr id="8" name="Picture 7"/>
          <p:cNvPicPr>
            <a:picLocks noChangeAspect="1"/>
          </p:cNvPicPr>
          <p:nvPr userDrawn="1"/>
        </p:nvPicPr>
        <p:blipFill>
          <a:blip r:embed="rId16">
            <a:extLst>
              <a:ext uri="{28A0092B-C50C-407E-A947-70E740481C1C}">
                <a14:useLocalDpi xmlns:a14="http://schemas.microsoft.com/office/drawing/2010/main"/>
              </a:ext>
            </a:extLst>
          </a:blip>
          <a:stretch>
            <a:fillRect/>
          </a:stretch>
        </p:blipFill>
        <p:spPr>
          <a:xfrm>
            <a:off x="462266" y="5836197"/>
            <a:ext cx="2834667" cy="579932"/>
          </a:xfrm>
          <a:prstGeom prst="rect">
            <a:avLst/>
          </a:prstGeom>
        </p:spPr>
      </p:pic>
    </p:spTree>
    <p:extLst>
      <p:ext uri="{BB962C8B-B14F-4D97-AF65-F5344CB8AC3E}">
        <p14:creationId xmlns:p14="http://schemas.microsoft.com/office/powerpoint/2010/main" val="456511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b="0" i="0" kern="1200">
          <a:solidFill>
            <a:schemeClr val="bg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diagramColors" Target="../diagrams/colors6.xml"/><Relationship Id="rId3" Type="http://schemas.openxmlformats.org/officeDocument/2006/relationships/image" Target="../media/image15.jpeg"/><Relationship Id="rId7" Type="http://schemas.openxmlformats.org/officeDocument/2006/relationships/diagramQuickStyle" Target="../diagrams/quickStyle5.xml"/><Relationship Id="rId12" Type="http://schemas.openxmlformats.org/officeDocument/2006/relationships/diagramQuickStyle" Target="../diagrams/quickStyle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Layout" Target="../diagrams/layout5.xml"/><Relationship Id="rId11" Type="http://schemas.openxmlformats.org/officeDocument/2006/relationships/diagramLayout" Target="../diagrams/layout6.xml"/><Relationship Id="rId5" Type="http://schemas.openxmlformats.org/officeDocument/2006/relationships/diagramData" Target="../diagrams/data5.xml"/><Relationship Id="rId10" Type="http://schemas.openxmlformats.org/officeDocument/2006/relationships/diagramData" Target="../diagrams/data6.xml"/><Relationship Id="rId4" Type="http://schemas.microsoft.com/office/2007/relationships/hdphoto" Target="../media/hdphoto4.wdp"/><Relationship Id="rId9" Type="http://schemas.microsoft.com/office/2007/relationships/diagramDrawing" Target="../diagrams/drawing5.xml"/><Relationship Id="rId14" Type="http://schemas.microsoft.com/office/2007/relationships/diagramDrawing" Target="../diagrams/drawing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jpe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2.wdp"/><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hyperlink" Target="https://www.flickr.com/photos/kevandotorg/with/7322321090/"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Colors" Target="../diagrams/colors4.xml"/><Relationship Id="rId3" Type="http://schemas.openxmlformats.org/officeDocument/2006/relationships/image" Target="../media/image9.jpeg"/><Relationship Id="rId7" Type="http://schemas.openxmlformats.org/officeDocument/2006/relationships/diagramQuickStyle" Target="../diagrams/quickStyle3.xml"/><Relationship Id="rId12" Type="http://schemas.openxmlformats.org/officeDocument/2006/relationships/diagramQuickStyle" Target="../diagrams/quickStyle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3.xml"/><Relationship Id="rId11" Type="http://schemas.openxmlformats.org/officeDocument/2006/relationships/diagramLayout" Target="../diagrams/layout4.xml"/><Relationship Id="rId5" Type="http://schemas.openxmlformats.org/officeDocument/2006/relationships/diagramData" Target="../diagrams/data3.xml"/><Relationship Id="rId10" Type="http://schemas.openxmlformats.org/officeDocument/2006/relationships/diagramData" Target="../diagrams/data4.xml"/><Relationship Id="rId4" Type="http://schemas.microsoft.com/office/2007/relationships/hdphoto" Target="../media/hdphoto3.wdp"/><Relationship Id="rId9" Type="http://schemas.microsoft.com/office/2007/relationships/diagramDrawing" Target="../diagrams/drawing3.xml"/><Relationship Id="rId14" Type="http://schemas.microsoft.com/office/2007/relationships/diagramDrawing" Target="../diagrams/drawing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1000"/>
                    </a14:imgEffect>
                  </a14:imgLayer>
                </a14:imgProps>
              </a:ext>
            </a:extLst>
          </a:blip>
          <a:srcRect/>
          <a:stretch>
            <a:fillRect t="-12000" b="-1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1625" y="479426"/>
            <a:ext cx="8979877" cy="2387600"/>
          </a:xfrm>
        </p:spPr>
        <p:txBody>
          <a:bodyPr>
            <a:normAutofit/>
          </a:bodyPr>
          <a:lstStyle/>
          <a:p>
            <a:pPr algn="l"/>
            <a:r>
              <a:rPr lang="en-US" sz="5400" b="1" dirty="0">
                <a:cs typeface="Calibri Light"/>
              </a:rPr>
              <a:t>Welcome to COMP2001 Information Management and Retrieval</a:t>
            </a:r>
            <a:endParaRPr lang="en-US" sz="5400" b="1" dirty="0"/>
          </a:p>
        </p:txBody>
      </p:sp>
      <p:sp>
        <p:nvSpPr>
          <p:cNvPr id="3" name="Subtitle 2"/>
          <p:cNvSpPr>
            <a:spLocks noGrp="1"/>
          </p:cNvSpPr>
          <p:nvPr>
            <p:ph type="subTitle" idx="1"/>
          </p:nvPr>
        </p:nvSpPr>
        <p:spPr>
          <a:xfrm>
            <a:off x="391625" y="3493066"/>
            <a:ext cx="7337913" cy="1655762"/>
          </a:xfrm>
        </p:spPr>
        <p:txBody>
          <a:bodyPr>
            <a:normAutofit/>
          </a:bodyPr>
          <a:lstStyle/>
          <a:p>
            <a:pPr algn="r"/>
            <a:r>
              <a:rPr lang="en-US" sz="2800" dirty="0" smtClean="0"/>
              <a:t>Martin Read</a:t>
            </a:r>
            <a:endParaRPr lang="en-US" sz="2800" dirty="0"/>
          </a:p>
        </p:txBody>
      </p:sp>
    </p:spTree>
    <p:extLst>
      <p:ext uri="{BB962C8B-B14F-4D97-AF65-F5344CB8AC3E}">
        <p14:creationId xmlns:p14="http://schemas.microsoft.com/office/powerpoint/2010/main" val="146185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DEFFB-4066-F04F-9019-EBD87732E356}"/>
              </a:ext>
            </a:extLst>
          </p:cNvPr>
          <p:cNvSpPr>
            <a:spLocks noGrp="1"/>
          </p:cNvSpPr>
          <p:nvPr>
            <p:ph type="title"/>
          </p:nvPr>
        </p:nvSpPr>
        <p:spPr>
          <a:xfrm>
            <a:off x="838200" y="80645"/>
            <a:ext cx="10515600" cy="975995"/>
          </a:xfrm>
        </p:spPr>
        <p:txBody>
          <a:bodyPr/>
          <a:lstStyle/>
          <a:p>
            <a:r>
              <a:rPr lang="en-US" dirty="0"/>
              <a:t>Benefits : Providing APIs</a:t>
            </a:r>
          </a:p>
        </p:txBody>
      </p:sp>
      <p:sp>
        <p:nvSpPr>
          <p:cNvPr id="3" name="Content Placeholder 2">
            <a:extLst>
              <a:ext uri="{FF2B5EF4-FFF2-40B4-BE49-F238E27FC236}">
                <a16:creationId xmlns:a16="http://schemas.microsoft.com/office/drawing/2014/main" id="{71FE3846-A02F-AE4A-9B71-483CD3B3275F}"/>
              </a:ext>
            </a:extLst>
          </p:cNvPr>
          <p:cNvSpPr>
            <a:spLocks noGrp="1"/>
          </p:cNvSpPr>
          <p:nvPr>
            <p:ph idx="1"/>
          </p:nvPr>
        </p:nvSpPr>
        <p:spPr>
          <a:xfrm>
            <a:off x="269240" y="1276985"/>
            <a:ext cx="10515600" cy="4351338"/>
          </a:xfrm>
        </p:spPr>
        <p:txBody>
          <a:bodyPr>
            <a:normAutofit/>
          </a:bodyPr>
          <a:lstStyle/>
          <a:p>
            <a:r>
              <a:rPr lang="en-US" sz="3200" dirty="0"/>
              <a:t>Internally – information wrapped up and delivered easier</a:t>
            </a:r>
          </a:p>
          <a:p>
            <a:r>
              <a:rPr lang="en-US" sz="3200" dirty="0"/>
              <a:t>Externally – open up new markets, attract new innovation by enabling core business services to be “mashed-up” by people from </a:t>
            </a:r>
            <a:r>
              <a:rPr lang="en-US" sz="3200" dirty="0" smtClean="0"/>
              <a:t>outside</a:t>
            </a:r>
          </a:p>
          <a:p>
            <a:endParaRPr lang="en-US" sz="3200" dirty="0"/>
          </a:p>
          <a:p>
            <a:r>
              <a:rPr lang="en-US" sz="3200" dirty="0" smtClean="0"/>
              <a:t>Twitter API</a:t>
            </a:r>
            <a:endParaRPr lang="en-US" sz="3200" dirty="0"/>
          </a:p>
        </p:txBody>
      </p:sp>
      <p:pic>
        <p:nvPicPr>
          <p:cNvPr id="4" name="Picture 3" descr="Diagram of API strategy">
            <a:extLst>
              <a:ext uri="{FF2B5EF4-FFF2-40B4-BE49-F238E27FC236}">
                <a16:creationId xmlns:a16="http://schemas.microsoft.com/office/drawing/2014/main" id="{581259CD-5D41-C040-918C-68E2D6FDA9E6}"/>
              </a:ext>
            </a:extLst>
          </p:cNvPr>
          <p:cNvPicPr>
            <a:picLocks noChangeAspect="1"/>
          </p:cNvPicPr>
          <p:nvPr/>
        </p:nvPicPr>
        <p:blipFill rotWithShape="1">
          <a:blip r:embed="rId3"/>
          <a:srcRect t="3815" b="6011"/>
          <a:stretch/>
        </p:blipFill>
        <p:spPr>
          <a:xfrm>
            <a:off x="6720844" y="3393441"/>
            <a:ext cx="5379291" cy="3352800"/>
          </a:xfrm>
          <a:prstGeom prst="rect">
            <a:avLst/>
          </a:prstGeom>
        </p:spPr>
      </p:pic>
    </p:spTree>
    <p:extLst>
      <p:ext uri="{BB962C8B-B14F-4D97-AF65-F5344CB8AC3E}">
        <p14:creationId xmlns:p14="http://schemas.microsoft.com/office/powerpoint/2010/main" val="246890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16691974-2767-9848-9D0B-297842180CD2}"/>
              </a:ext>
            </a:extLst>
          </p:cNvPr>
          <p:cNvSpPr/>
          <p:nvPr/>
        </p:nvSpPr>
        <p:spPr>
          <a:xfrm>
            <a:off x="2609850" y="466725"/>
            <a:ext cx="8743950" cy="601202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D4835143-F836-234A-AED6-7DABC4F9D1B9}"/>
              </a:ext>
            </a:extLst>
          </p:cNvPr>
          <p:cNvSpPr>
            <a:spLocks noGrp="1"/>
          </p:cNvSpPr>
          <p:nvPr>
            <p:ph type="title"/>
          </p:nvPr>
        </p:nvSpPr>
        <p:spPr>
          <a:xfrm>
            <a:off x="838200" y="121285"/>
            <a:ext cx="10515600" cy="1097915"/>
          </a:xfrm>
        </p:spPr>
        <p:txBody>
          <a:bodyPr/>
          <a:lstStyle/>
          <a:p>
            <a:r>
              <a:rPr lang="en-US" dirty="0"/>
              <a:t>Apps</a:t>
            </a:r>
          </a:p>
        </p:txBody>
      </p:sp>
      <p:pic>
        <p:nvPicPr>
          <p:cNvPr id="8" name="image.png" descr="Diagram of API ecosystem">
            <a:extLst>
              <a:ext uri="{FF2B5EF4-FFF2-40B4-BE49-F238E27FC236}">
                <a16:creationId xmlns:a16="http://schemas.microsoft.com/office/drawing/2014/main" id="{4D297654-E602-F848-8DA8-A0340AD2C514}"/>
              </a:ext>
            </a:extLst>
          </p:cNvPr>
          <p:cNvPicPr>
            <a:picLocks noGrp="1"/>
          </p:cNvPicPr>
          <p:nvPr>
            <p:ph idx="1"/>
          </p:nvPr>
        </p:nvPicPr>
        <p:blipFill>
          <a:blip r:embed="rId2"/>
          <a:stretch>
            <a:fillRect/>
          </a:stretch>
        </p:blipFill>
        <p:spPr>
          <a:xfrm>
            <a:off x="3373120" y="560546"/>
            <a:ext cx="7355840" cy="5918200"/>
          </a:xfrm>
          <a:prstGeom prst="rect">
            <a:avLst/>
          </a:prstGeom>
          <a:ln w="12700">
            <a:miter lim="400000"/>
          </a:ln>
          <a:effectLst>
            <a:outerShdw blurRad="63500" dist="12699" dir="5400000" rotWithShape="0">
              <a:srgbClr val="66CCFF"/>
            </a:outerShdw>
          </a:effectLst>
        </p:spPr>
      </p:pic>
    </p:spTree>
    <p:extLst>
      <p:ext uri="{BB962C8B-B14F-4D97-AF65-F5344CB8AC3E}">
        <p14:creationId xmlns:p14="http://schemas.microsoft.com/office/powerpoint/2010/main" val="397125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80645"/>
            <a:ext cx="5233988" cy="854075"/>
          </a:xfrm>
        </p:spPr>
        <p:txBody>
          <a:bodyPr/>
          <a:lstStyle/>
          <a:p>
            <a:r>
              <a:rPr lang="en-US" dirty="0"/>
              <a:t>Working Definition</a:t>
            </a:r>
          </a:p>
        </p:txBody>
      </p:sp>
      <p:graphicFrame>
        <p:nvGraphicFramePr>
          <p:cNvPr id="7" name="Content Placeholder 3"/>
          <p:cNvGraphicFramePr>
            <a:graphicFrameLocks/>
          </p:cNvGraphicFramePr>
          <p:nvPr>
            <p:extLst>
              <p:ext uri="{D42A27DB-BD31-4B8C-83A1-F6EECF244321}">
                <p14:modId xmlns:p14="http://schemas.microsoft.com/office/powerpoint/2010/main" val="2264090207"/>
              </p:ext>
            </p:extLst>
          </p:nvPr>
        </p:nvGraphicFramePr>
        <p:xfrm>
          <a:off x="-140228" y="1775777"/>
          <a:ext cx="6683268" cy="32660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3228283632"/>
              </p:ext>
            </p:extLst>
          </p:nvPr>
        </p:nvGraphicFramePr>
        <p:xfrm>
          <a:off x="5789296" y="1633536"/>
          <a:ext cx="6240144" cy="458438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12287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62C536-3AE5-4C47-B9F4-70395F6C9E72}"/>
              </a:ext>
            </a:extLst>
          </p:cNvPr>
          <p:cNvSpPr>
            <a:spLocks noGrp="1"/>
          </p:cNvSpPr>
          <p:nvPr>
            <p:ph type="title"/>
          </p:nvPr>
        </p:nvSpPr>
        <p:spPr/>
        <p:txBody>
          <a:bodyPr/>
          <a:lstStyle/>
          <a:p>
            <a:r>
              <a:rPr lang="en-US" dirty="0"/>
              <a:t>API Development</a:t>
            </a:r>
          </a:p>
        </p:txBody>
      </p:sp>
      <p:sp>
        <p:nvSpPr>
          <p:cNvPr id="5" name="Text Placeholder 4">
            <a:extLst>
              <a:ext uri="{FF2B5EF4-FFF2-40B4-BE49-F238E27FC236}">
                <a16:creationId xmlns:a16="http://schemas.microsoft.com/office/drawing/2014/main" id="{4637AA04-E3A8-9C4C-AA57-879B34E6DE8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2378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94F5E6-A26D-E440-AC43-AB2B9B936917}"/>
              </a:ext>
            </a:extLst>
          </p:cNvPr>
          <p:cNvSpPr>
            <a:spLocks noGrp="1"/>
          </p:cNvSpPr>
          <p:nvPr>
            <p:ph type="title"/>
          </p:nvPr>
        </p:nvSpPr>
        <p:spPr>
          <a:xfrm>
            <a:off x="838200" y="100965"/>
            <a:ext cx="10515600" cy="1057275"/>
          </a:xfrm>
        </p:spPr>
        <p:txBody>
          <a:bodyPr/>
          <a:lstStyle/>
          <a:p>
            <a:r>
              <a:rPr lang="en-US" dirty="0"/>
              <a:t>API	</a:t>
            </a:r>
          </a:p>
        </p:txBody>
      </p:sp>
      <p:sp>
        <p:nvSpPr>
          <p:cNvPr id="5" name="Content Placeholder 4">
            <a:extLst>
              <a:ext uri="{FF2B5EF4-FFF2-40B4-BE49-F238E27FC236}">
                <a16:creationId xmlns:a16="http://schemas.microsoft.com/office/drawing/2014/main" id="{DDF01FD3-B46D-044D-9478-6DD6DC694034}"/>
              </a:ext>
            </a:extLst>
          </p:cNvPr>
          <p:cNvSpPr>
            <a:spLocks noGrp="1"/>
          </p:cNvSpPr>
          <p:nvPr>
            <p:ph idx="1"/>
          </p:nvPr>
        </p:nvSpPr>
        <p:spPr>
          <a:xfrm>
            <a:off x="257176" y="1269365"/>
            <a:ext cx="8094344" cy="4643438"/>
          </a:xfrm>
        </p:spPr>
        <p:txBody>
          <a:bodyPr>
            <a:normAutofit/>
          </a:bodyPr>
          <a:lstStyle/>
          <a:p>
            <a:r>
              <a:rPr lang="en-US" sz="3200" dirty="0"/>
              <a:t>Machine to machine application providing </a:t>
            </a:r>
          </a:p>
          <a:p>
            <a:pPr lvl="1"/>
            <a:r>
              <a:rPr lang="en-US" sz="2800" dirty="0"/>
              <a:t>Data</a:t>
            </a:r>
          </a:p>
          <a:p>
            <a:pPr lvl="1"/>
            <a:r>
              <a:rPr lang="en-US" sz="2800" dirty="0"/>
              <a:t>Service</a:t>
            </a:r>
          </a:p>
          <a:p>
            <a:pPr lvl="1"/>
            <a:r>
              <a:rPr lang="en-US" sz="2800" dirty="0"/>
              <a:t>Additional functionality</a:t>
            </a:r>
          </a:p>
          <a:p>
            <a:r>
              <a:rPr lang="en-US" sz="3200" dirty="0"/>
              <a:t>Call a URI</a:t>
            </a:r>
          </a:p>
          <a:p>
            <a:pPr lvl="1"/>
            <a:r>
              <a:rPr lang="en-US" sz="2800" dirty="0"/>
              <a:t>Send a message</a:t>
            </a:r>
          </a:p>
          <a:p>
            <a:pPr lvl="1"/>
            <a:r>
              <a:rPr lang="en-US" sz="2800" dirty="0"/>
              <a:t>Receive something back</a:t>
            </a:r>
          </a:p>
          <a:p>
            <a:pPr lvl="1"/>
            <a:endParaRPr lang="en-US" sz="2800" dirty="0"/>
          </a:p>
        </p:txBody>
      </p:sp>
      <p:pic>
        <p:nvPicPr>
          <p:cNvPr id="2" name="Picture 1"/>
          <p:cNvPicPr>
            <a:picLocks noChangeAspect="1"/>
          </p:cNvPicPr>
          <p:nvPr/>
        </p:nvPicPr>
        <p:blipFill>
          <a:blip r:embed="rId2"/>
          <a:stretch>
            <a:fillRect/>
          </a:stretch>
        </p:blipFill>
        <p:spPr>
          <a:xfrm>
            <a:off x="8147133" y="58754"/>
            <a:ext cx="3944454" cy="4017612"/>
          </a:xfrm>
          <a:prstGeom prst="rect">
            <a:avLst/>
          </a:prstGeom>
        </p:spPr>
      </p:pic>
    </p:spTree>
    <p:extLst>
      <p:ext uri="{BB962C8B-B14F-4D97-AF65-F5344CB8AC3E}">
        <p14:creationId xmlns:p14="http://schemas.microsoft.com/office/powerpoint/2010/main" val="27433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0965"/>
            <a:ext cx="10515600" cy="935355"/>
          </a:xfrm>
        </p:spPr>
        <p:txBody>
          <a:bodyPr/>
          <a:lstStyle/>
          <a:p>
            <a:r>
              <a:rPr lang="en-GB" dirty="0"/>
              <a:t>RESTful APIs</a:t>
            </a:r>
          </a:p>
        </p:txBody>
      </p:sp>
      <p:sp>
        <p:nvSpPr>
          <p:cNvPr id="3" name="Content Placeholder 2"/>
          <p:cNvSpPr>
            <a:spLocks noGrp="1"/>
          </p:cNvSpPr>
          <p:nvPr>
            <p:ph idx="1"/>
          </p:nvPr>
        </p:nvSpPr>
        <p:spPr>
          <a:xfrm>
            <a:off x="838200" y="1150303"/>
            <a:ext cx="10515600" cy="5067617"/>
          </a:xfrm>
        </p:spPr>
        <p:txBody>
          <a:bodyPr>
            <a:normAutofit/>
          </a:bodyPr>
          <a:lstStyle/>
          <a:p>
            <a:r>
              <a:rPr lang="en-GB" sz="3200" dirty="0"/>
              <a:t>URI’s and URL’s map to resources</a:t>
            </a:r>
          </a:p>
          <a:p>
            <a:pPr lvl="1"/>
            <a:r>
              <a:rPr lang="en-GB" sz="2800" dirty="0"/>
              <a:t>Resources are “things” (nouns)</a:t>
            </a:r>
          </a:p>
          <a:p>
            <a:r>
              <a:rPr lang="en-GB" sz="3200" dirty="0"/>
              <a:t>Uses HTTP Request / Response mechanism</a:t>
            </a:r>
          </a:p>
          <a:p>
            <a:r>
              <a:rPr lang="en-GB" sz="3200" dirty="0"/>
              <a:t>Provides various different data formats</a:t>
            </a:r>
          </a:p>
          <a:p>
            <a:pPr lvl="1"/>
            <a:r>
              <a:rPr lang="en-GB" sz="2800" dirty="0"/>
              <a:t>JSON</a:t>
            </a:r>
          </a:p>
          <a:p>
            <a:pPr lvl="1"/>
            <a:r>
              <a:rPr lang="en-GB" sz="2800" dirty="0"/>
              <a:t>XML</a:t>
            </a:r>
          </a:p>
          <a:p>
            <a:r>
              <a:rPr lang="en-GB" sz="3200" dirty="0"/>
              <a:t>Original principles outlined in Fielding’s thesis Representational State Transfer (REST) </a:t>
            </a:r>
            <a:endParaRPr lang="en-GB" sz="3200" dirty="0" smtClean="0"/>
          </a:p>
          <a:p>
            <a:pPr marL="0" indent="0">
              <a:buNone/>
            </a:pPr>
            <a:r>
              <a:rPr lang="en-GB" sz="2400" dirty="0" smtClean="0">
                <a:hlinkClick r:id="rId2"/>
              </a:rPr>
              <a:t>https</a:t>
            </a:r>
            <a:r>
              <a:rPr lang="en-GB" sz="2400" dirty="0">
                <a:hlinkClick r:id="rId2"/>
              </a:rPr>
              <a:t>://www.ics.uci.edu/~fielding/pubs/dissertation/rest_arch_style.htm</a:t>
            </a:r>
            <a:r>
              <a:rPr lang="en-GB" sz="2400" dirty="0"/>
              <a:t> </a:t>
            </a:r>
          </a:p>
        </p:txBody>
      </p:sp>
    </p:spTree>
    <p:extLst>
      <p:ext uri="{BB962C8B-B14F-4D97-AF65-F5344CB8AC3E}">
        <p14:creationId xmlns:p14="http://schemas.microsoft.com/office/powerpoint/2010/main" val="126125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0965"/>
            <a:ext cx="10515600" cy="1016635"/>
          </a:xfrm>
        </p:spPr>
        <p:txBody>
          <a:bodyPr/>
          <a:lstStyle/>
          <a:p>
            <a:r>
              <a:rPr lang="en-GB" dirty="0"/>
              <a:t>Consuming an API</a:t>
            </a:r>
          </a:p>
        </p:txBody>
      </p:sp>
      <p:sp>
        <p:nvSpPr>
          <p:cNvPr id="3" name="Content Placeholder 2"/>
          <p:cNvSpPr>
            <a:spLocks noGrp="1"/>
          </p:cNvSpPr>
          <p:nvPr>
            <p:ph idx="1"/>
          </p:nvPr>
        </p:nvSpPr>
        <p:spPr>
          <a:xfrm>
            <a:off x="838200" y="1338992"/>
            <a:ext cx="10515600" cy="4351338"/>
          </a:xfrm>
        </p:spPr>
        <p:txBody>
          <a:bodyPr>
            <a:normAutofit/>
          </a:bodyPr>
          <a:lstStyle/>
          <a:p>
            <a:r>
              <a:rPr lang="en-GB" sz="3200" dirty="0"/>
              <a:t>Call an “Endpoint”</a:t>
            </a:r>
          </a:p>
          <a:p>
            <a:pPr lvl="1"/>
            <a:r>
              <a:rPr lang="en-GB" sz="2800" dirty="0"/>
              <a:t>A URL represents </a:t>
            </a:r>
            <a:r>
              <a:rPr lang="en-GB" sz="2800" dirty="0" smtClean="0"/>
              <a:t>an </a:t>
            </a:r>
            <a:r>
              <a:rPr lang="en-GB" sz="2800" dirty="0"/>
              <a:t>Endpoint</a:t>
            </a:r>
          </a:p>
          <a:p>
            <a:r>
              <a:rPr lang="en-GB" sz="3200" dirty="0"/>
              <a:t>A server application will be implementing the workings behind the </a:t>
            </a:r>
            <a:r>
              <a:rPr lang="en-GB" sz="3200" dirty="0" smtClean="0"/>
              <a:t>interface</a:t>
            </a:r>
          </a:p>
          <a:p>
            <a:endParaRPr lang="en-GB" sz="3200" dirty="0"/>
          </a:p>
          <a:p>
            <a:r>
              <a:rPr lang="en-GB" sz="3200" dirty="0"/>
              <a:t>ASP.NET MVC is an implementation of this approach</a:t>
            </a:r>
          </a:p>
        </p:txBody>
      </p:sp>
    </p:spTree>
    <p:extLst>
      <p:ext uri="{BB962C8B-B14F-4D97-AF65-F5344CB8AC3E}">
        <p14:creationId xmlns:p14="http://schemas.microsoft.com/office/powerpoint/2010/main" val="150232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p:cNvSpPr>
          <p:nvPr>
            <p:ph type="sldNum" sz="quarter" idx="2"/>
          </p:nvPr>
        </p:nvSpPr>
        <p:spPr>
          <a:xfrm>
            <a:off x="5993786" y="6661547"/>
            <a:ext cx="212242" cy="207169"/>
          </a:xfrm>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uFillTx/>
              </a:defRPr>
            </a:pPr>
            <a:fld id="{86CB4B4D-7CA3-9044-876B-883B54F8677D}" type="slidenum">
              <a:rPr>
                <a:solidFill>
                  <a:srgbClr val="4A7594"/>
                </a:solidFill>
                <a:uFill>
                  <a:solidFill>
                    <a:srgbClr val="4A7594"/>
                  </a:solidFill>
                </a:uFill>
              </a:rPr>
              <a:t>17</a:t>
            </a:fld>
            <a:endParaRPr>
              <a:solidFill>
                <a:srgbClr val="4A7594"/>
              </a:solidFill>
              <a:uFill>
                <a:solidFill>
                  <a:srgbClr val="4A7594"/>
                </a:solidFill>
              </a:uFill>
            </a:endParaRPr>
          </a:p>
        </p:txBody>
      </p:sp>
      <p:pic>
        <p:nvPicPr>
          <p:cNvPr id="196" name="Screen Shot 2014-01-11 at 12.11.11.png" descr="API form"/>
          <p:cNvPicPr/>
          <p:nvPr/>
        </p:nvPicPr>
        <p:blipFill>
          <a:blip r:embed="rId3"/>
          <a:stretch>
            <a:fillRect/>
          </a:stretch>
        </p:blipFill>
        <p:spPr>
          <a:xfrm>
            <a:off x="1219200" y="348258"/>
            <a:ext cx="2760464" cy="2955250"/>
          </a:xfrm>
          <a:prstGeom prst="rect">
            <a:avLst/>
          </a:prstGeom>
          <a:ln w="12700">
            <a:miter lim="400000"/>
          </a:ln>
        </p:spPr>
      </p:pic>
      <p:sp>
        <p:nvSpPr>
          <p:cNvPr id="197" name="Shape 197"/>
          <p:cNvSpPr/>
          <p:nvPr/>
        </p:nvSpPr>
        <p:spPr>
          <a:xfrm>
            <a:off x="7042547" y="669727"/>
            <a:ext cx="1509117" cy="535781"/>
          </a:xfrm>
          <a:prstGeom prst="roundRect">
            <a:avLst>
              <a:gd name="adj" fmla="val 25000"/>
            </a:avLst>
          </a:prstGeom>
          <a:solidFill>
            <a:srgbClr val="FFF2D5"/>
          </a:solidFill>
          <a:ln w="25400">
            <a:solidFill>
              <a:srgbClr val="BBE0E3"/>
            </a:solidFill>
            <a:round/>
          </a:ln>
          <a:extLst>
            <a:ext uri="{C572A759-6A51-4108-AA02-DFA0A04FC94B}">
              <ma14:wrappingTextBoxFlag xmlns:ma14="http://schemas.microsoft.com/office/mac/drawingml/2011/main" xmlns="" val="1"/>
            </a:ext>
          </a:extLst>
        </p:spPr>
        <p:txBody>
          <a:bodyPr lIns="32146" rIns="32146" anchor="ctr"/>
          <a:lstStyle>
            <a:lvl1pPr defTabSz="914400">
              <a:defRPr sz="2400">
                <a:solidFill>
                  <a:srgbClr val="2C1376"/>
                </a:solidFill>
                <a:uFill>
                  <a:solidFill>
                    <a:srgbClr val="2C1376"/>
                  </a:solidFill>
                </a:uFill>
              </a:defRPr>
            </a:lvl1pPr>
          </a:lstStyle>
          <a:p>
            <a:pPr lvl="0">
              <a:defRPr sz="1800">
                <a:solidFill>
                  <a:srgbClr val="000000"/>
                </a:solidFill>
                <a:uFillTx/>
              </a:defRPr>
            </a:pPr>
            <a:r>
              <a:rPr sz="1687"/>
              <a:t>Routing Table</a:t>
            </a:r>
          </a:p>
        </p:txBody>
      </p:sp>
      <p:grpSp>
        <p:nvGrpSpPr>
          <p:cNvPr id="202" name="Group 202"/>
          <p:cNvGrpSpPr/>
          <p:nvPr/>
        </p:nvGrpSpPr>
        <p:grpSpPr>
          <a:xfrm>
            <a:off x="6971109" y="2187773"/>
            <a:ext cx="1651992" cy="1526977"/>
            <a:chOff x="0" y="0"/>
            <a:chExt cx="2349500" cy="2171700"/>
          </a:xfrm>
        </p:grpSpPr>
        <p:sp>
          <p:nvSpPr>
            <p:cNvPr id="198" name="Shape 198"/>
            <p:cNvSpPr/>
            <p:nvPr/>
          </p:nvSpPr>
          <p:spPr>
            <a:xfrm>
              <a:off x="0" y="0"/>
              <a:ext cx="1968500" cy="1790700"/>
            </a:xfrm>
            <a:prstGeom prst="roundRect">
              <a:avLst>
                <a:gd name="adj" fmla="val 10638"/>
              </a:avLst>
            </a:prstGeom>
            <a:solidFill>
              <a:srgbClr val="FFF2D5"/>
            </a:solidFill>
            <a:ln w="25400" cap="flat">
              <a:solidFill>
                <a:srgbClr val="000000"/>
              </a:solidFill>
              <a:prstDash val="solid"/>
              <a:miter lim="400000"/>
            </a:ln>
            <a:effectLst/>
          </p:spPr>
          <p:txBody>
            <a:bodyPr wrap="square" lIns="32146" tIns="32146" rIns="32146" bIns="32146" numCol="1" anchor="t">
              <a:noAutofit/>
            </a:bodyPr>
            <a:lstStyle/>
            <a:p>
              <a:pPr defTabSz="642915">
                <a:defRPr sz="1200">
                  <a:solidFill>
                    <a:srgbClr val="B58A6B"/>
                  </a:solidFill>
                  <a:uFill>
                    <a:solidFill>
                      <a:srgbClr val="B58A6B"/>
                    </a:solidFill>
                  </a:uFill>
                </a:defRPr>
              </a:pPr>
              <a:endParaRPr sz="844"/>
            </a:p>
          </p:txBody>
        </p:sp>
        <p:sp>
          <p:nvSpPr>
            <p:cNvPr id="199" name="Shape 199"/>
            <p:cNvSpPr/>
            <p:nvPr/>
          </p:nvSpPr>
          <p:spPr>
            <a:xfrm>
              <a:off x="127000" y="127000"/>
              <a:ext cx="1968500" cy="1790700"/>
            </a:xfrm>
            <a:prstGeom prst="roundRect">
              <a:avLst>
                <a:gd name="adj" fmla="val 10638"/>
              </a:avLst>
            </a:prstGeom>
            <a:solidFill>
              <a:srgbClr val="FFF2D5"/>
            </a:solidFill>
            <a:ln w="25400" cap="flat">
              <a:solidFill>
                <a:srgbClr val="000000"/>
              </a:solidFill>
              <a:prstDash val="solid"/>
              <a:miter lim="400000"/>
            </a:ln>
            <a:effectLst/>
          </p:spPr>
          <p:txBody>
            <a:bodyPr wrap="square" lIns="32146" tIns="32146" rIns="32146" bIns="32146" numCol="1" anchor="t">
              <a:noAutofit/>
            </a:bodyPr>
            <a:lstStyle/>
            <a:p>
              <a:pPr defTabSz="642915">
                <a:defRPr sz="1200">
                  <a:solidFill>
                    <a:srgbClr val="B58A6B"/>
                  </a:solidFill>
                  <a:uFill>
                    <a:solidFill>
                      <a:srgbClr val="B58A6B"/>
                    </a:solidFill>
                  </a:uFill>
                </a:defRPr>
              </a:pPr>
              <a:endParaRPr sz="844"/>
            </a:p>
          </p:txBody>
        </p:sp>
        <p:sp>
          <p:nvSpPr>
            <p:cNvPr id="200" name="Shape 200"/>
            <p:cNvSpPr/>
            <p:nvPr/>
          </p:nvSpPr>
          <p:spPr>
            <a:xfrm>
              <a:off x="254000" y="254000"/>
              <a:ext cx="1968500" cy="1790700"/>
            </a:xfrm>
            <a:prstGeom prst="roundRect">
              <a:avLst>
                <a:gd name="adj" fmla="val 10638"/>
              </a:avLst>
            </a:prstGeom>
            <a:solidFill>
              <a:srgbClr val="FFF2D5"/>
            </a:solidFill>
            <a:ln w="25400" cap="flat">
              <a:solidFill>
                <a:srgbClr val="000000"/>
              </a:solidFill>
              <a:prstDash val="solid"/>
              <a:miter lim="400000"/>
            </a:ln>
            <a:effectLst/>
          </p:spPr>
          <p:txBody>
            <a:bodyPr wrap="square" lIns="32146" tIns="32146" rIns="32146" bIns="32146" numCol="1" anchor="t">
              <a:noAutofit/>
            </a:bodyPr>
            <a:lstStyle/>
            <a:p>
              <a:pPr defTabSz="642915">
                <a:defRPr sz="1200">
                  <a:solidFill>
                    <a:srgbClr val="B58A6B"/>
                  </a:solidFill>
                  <a:uFill>
                    <a:solidFill>
                      <a:srgbClr val="B58A6B"/>
                    </a:solidFill>
                  </a:uFill>
                </a:defRPr>
              </a:pPr>
              <a:endParaRPr sz="844"/>
            </a:p>
          </p:txBody>
        </p:sp>
        <p:sp>
          <p:nvSpPr>
            <p:cNvPr id="201" name="Shape 201"/>
            <p:cNvSpPr/>
            <p:nvPr/>
          </p:nvSpPr>
          <p:spPr>
            <a:xfrm>
              <a:off x="381000" y="381000"/>
              <a:ext cx="1968500" cy="1790700"/>
            </a:xfrm>
            <a:prstGeom prst="roundRect">
              <a:avLst>
                <a:gd name="adj" fmla="val 10638"/>
              </a:avLst>
            </a:prstGeom>
            <a:solidFill>
              <a:srgbClr val="FFF2D5"/>
            </a:solidFill>
            <a:ln w="25400" cap="flat">
              <a:solidFill>
                <a:srgbClr val="000000"/>
              </a:solidFill>
              <a:prstDash val="solid"/>
              <a:miter lim="400000"/>
            </a:ln>
            <a:effectLst/>
            <a:extLst>
              <a:ext uri="{C572A759-6A51-4108-AA02-DFA0A04FC94B}">
                <ma14:wrappingTextBoxFlag xmlns:ma14="http://schemas.microsoft.com/office/mac/drawingml/2011/main" xmlns="" val="1"/>
              </a:ext>
            </a:extLst>
          </p:spPr>
          <p:txBody>
            <a:bodyPr wrap="square" lIns="32146" tIns="32146" rIns="32146" bIns="32146" numCol="1" anchor="ctr">
              <a:noAutofit/>
            </a:bodyPr>
            <a:lstStyle>
              <a:lvl1pPr defTabSz="914400">
                <a:defRPr sz="2400">
                  <a:solidFill>
                    <a:srgbClr val="2C1376"/>
                  </a:solidFill>
                  <a:uFill>
                    <a:solidFill>
                      <a:srgbClr val="2C1376"/>
                    </a:solidFill>
                  </a:uFill>
                </a:defRPr>
              </a:lvl1pPr>
            </a:lstStyle>
            <a:p>
              <a:pPr lvl="0">
                <a:defRPr sz="1800">
                  <a:solidFill>
                    <a:srgbClr val="000000"/>
                  </a:solidFill>
                  <a:uFillTx/>
                </a:defRPr>
              </a:pPr>
              <a:r>
                <a:rPr sz="1687"/>
                <a:t>Controller</a:t>
              </a:r>
            </a:p>
          </p:txBody>
        </p:sp>
      </p:grpSp>
      <p:sp>
        <p:nvSpPr>
          <p:cNvPr id="203" name="Shape 203"/>
          <p:cNvSpPr/>
          <p:nvPr/>
        </p:nvSpPr>
        <p:spPr>
          <a:xfrm>
            <a:off x="8917781" y="4661297"/>
            <a:ext cx="1509117" cy="535781"/>
          </a:xfrm>
          <a:prstGeom prst="roundRect">
            <a:avLst>
              <a:gd name="adj" fmla="val 25000"/>
            </a:avLst>
          </a:prstGeom>
          <a:solidFill>
            <a:srgbClr val="FFF2D5"/>
          </a:solidFill>
          <a:ln w="25400">
            <a:solidFill/>
            <a:round/>
          </a:ln>
          <a:extLst>
            <a:ext uri="{C572A759-6A51-4108-AA02-DFA0A04FC94B}">
              <ma14:wrappingTextBoxFlag xmlns:ma14="http://schemas.microsoft.com/office/mac/drawingml/2011/main" xmlns="" val="1"/>
            </a:ext>
          </a:extLst>
        </p:spPr>
        <p:txBody>
          <a:bodyPr lIns="32146" rIns="32146" anchor="ctr"/>
          <a:lstStyle>
            <a:lvl1pPr defTabSz="914400">
              <a:defRPr sz="2400">
                <a:solidFill>
                  <a:srgbClr val="2C1376"/>
                </a:solidFill>
                <a:uFill>
                  <a:solidFill>
                    <a:srgbClr val="2C1376"/>
                  </a:solidFill>
                </a:uFill>
              </a:defRPr>
            </a:lvl1pPr>
          </a:lstStyle>
          <a:p>
            <a:pPr lvl="0">
              <a:defRPr sz="1800">
                <a:solidFill>
                  <a:srgbClr val="000000"/>
                </a:solidFill>
                <a:uFillTx/>
              </a:defRPr>
            </a:pPr>
            <a:r>
              <a:rPr sz="1687"/>
              <a:t>Model</a:t>
            </a:r>
          </a:p>
        </p:txBody>
      </p:sp>
      <p:grpSp>
        <p:nvGrpSpPr>
          <p:cNvPr id="208" name="Group 208"/>
          <p:cNvGrpSpPr/>
          <p:nvPr/>
        </p:nvGrpSpPr>
        <p:grpSpPr>
          <a:xfrm>
            <a:off x="4670981" y="3124914"/>
            <a:ext cx="1651992" cy="1526977"/>
            <a:chOff x="0" y="0"/>
            <a:chExt cx="2349500" cy="2171700"/>
          </a:xfrm>
        </p:grpSpPr>
        <p:sp>
          <p:nvSpPr>
            <p:cNvPr id="204" name="Shape 204"/>
            <p:cNvSpPr/>
            <p:nvPr/>
          </p:nvSpPr>
          <p:spPr>
            <a:xfrm>
              <a:off x="0" y="0"/>
              <a:ext cx="1968500" cy="1790700"/>
            </a:xfrm>
            <a:prstGeom prst="roundRect">
              <a:avLst>
                <a:gd name="adj" fmla="val 10638"/>
              </a:avLst>
            </a:prstGeom>
            <a:solidFill>
              <a:srgbClr val="FFF2D5"/>
            </a:solidFill>
            <a:ln w="25400" cap="flat">
              <a:solidFill>
                <a:srgbClr val="000000"/>
              </a:solidFill>
              <a:prstDash val="solid"/>
              <a:miter lim="400000"/>
            </a:ln>
            <a:effectLst/>
          </p:spPr>
          <p:txBody>
            <a:bodyPr wrap="square" lIns="32146" tIns="32146" rIns="32146" bIns="32146" numCol="1" anchor="t">
              <a:noAutofit/>
            </a:bodyPr>
            <a:lstStyle/>
            <a:p>
              <a:pPr defTabSz="642915">
                <a:defRPr sz="1200">
                  <a:solidFill>
                    <a:srgbClr val="B58A6B"/>
                  </a:solidFill>
                  <a:uFill>
                    <a:solidFill>
                      <a:srgbClr val="B58A6B"/>
                    </a:solidFill>
                  </a:uFill>
                </a:defRPr>
              </a:pPr>
              <a:endParaRPr sz="844"/>
            </a:p>
          </p:txBody>
        </p:sp>
        <p:sp>
          <p:nvSpPr>
            <p:cNvPr id="205" name="Shape 205"/>
            <p:cNvSpPr/>
            <p:nvPr/>
          </p:nvSpPr>
          <p:spPr>
            <a:xfrm>
              <a:off x="127000" y="127000"/>
              <a:ext cx="1968500" cy="1790700"/>
            </a:xfrm>
            <a:prstGeom prst="roundRect">
              <a:avLst>
                <a:gd name="adj" fmla="val 10638"/>
              </a:avLst>
            </a:prstGeom>
            <a:solidFill>
              <a:srgbClr val="FFF2D5"/>
            </a:solidFill>
            <a:ln w="25400" cap="flat">
              <a:solidFill>
                <a:srgbClr val="000000"/>
              </a:solidFill>
              <a:prstDash val="solid"/>
              <a:miter lim="400000"/>
            </a:ln>
            <a:effectLst/>
          </p:spPr>
          <p:txBody>
            <a:bodyPr wrap="square" lIns="32146" tIns="32146" rIns="32146" bIns="32146" numCol="1" anchor="t">
              <a:noAutofit/>
            </a:bodyPr>
            <a:lstStyle/>
            <a:p>
              <a:pPr defTabSz="642915">
                <a:defRPr sz="1200">
                  <a:solidFill>
                    <a:srgbClr val="B58A6B"/>
                  </a:solidFill>
                  <a:uFill>
                    <a:solidFill>
                      <a:srgbClr val="B58A6B"/>
                    </a:solidFill>
                  </a:uFill>
                </a:defRPr>
              </a:pPr>
              <a:endParaRPr sz="844"/>
            </a:p>
          </p:txBody>
        </p:sp>
        <p:sp>
          <p:nvSpPr>
            <p:cNvPr id="206" name="Shape 206"/>
            <p:cNvSpPr/>
            <p:nvPr/>
          </p:nvSpPr>
          <p:spPr>
            <a:xfrm>
              <a:off x="254000" y="254000"/>
              <a:ext cx="1968500" cy="1790700"/>
            </a:xfrm>
            <a:prstGeom prst="roundRect">
              <a:avLst>
                <a:gd name="adj" fmla="val 10638"/>
              </a:avLst>
            </a:prstGeom>
            <a:solidFill>
              <a:srgbClr val="FFF2D5"/>
            </a:solidFill>
            <a:ln w="25400" cap="flat">
              <a:solidFill>
                <a:srgbClr val="000000"/>
              </a:solidFill>
              <a:prstDash val="solid"/>
              <a:miter lim="400000"/>
            </a:ln>
            <a:effectLst/>
          </p:spPr>
          <p:txBody>
            <a:bodyPr wrap="square" lIns="32146" tIns="32146" rIns="32146" bIns="32146" numCol="1" anchor="t">
              <a:noAutofit/>
            </a:bodyPr>
            <a:lstStyle/>
            <a:p>
              <a:pPr defTabSz="642915">
                <a:defRPr sz="1200">
                  <a:solidFill>
                    <a:srgbClr val="B58A6B"/>
                  </a:solidFill>
                  <a:uFill>
                    <a:solidFill>
                      <a:srgbClr val="B58A6B"/>
                    </a:solidFill>
                  </a:uFill>
                </a:defRPr>
              </a:pPr>
              <a:endParaRPr sz="844"/>
            </a:p>
          </p:txBody>
        </p:sp>
        <p:sp>
          <p:nvSpPr>
            <p:cNvPr id="207" name="Shape 207"/>
            <p:cNvSpPr/>
            <p:nvPr/>
          </p:nvSpPr>
          <p:spPr>
            <a:xfrm>
              <a:off x="381000" y="381000"/>
              <a:ext cx="1968500" cy="1790700"/>
            </a:xfrm>
            <a:prstGeom prst="roundRect">
              <a:avLst>
                <a:gd name="adj" fmla="val 10638"/>
              </a:avLst>
            </a:prstGeom>
            <a:solidFill>
              <a:srgbClr val="FFF2D5"/>
            </a:solidFill>
            <a:ln w="25400" cap="flat">
              <a:solidFill>
                <a:srgbClr val="000000"/>
              </a:solidFill>
              <a:prstDash val="solid"/>
              <a:miter lim="400000"/>
            </a:ln>
            <a:effectLst/>
            <a:extLst>
              <a:ext uri="{C572A759-6A51-4108-AA02-DFA0A04FC94B}">
                <ma14:wrappingTextBoxFlag xmlns:ma14="http://schemas.microsoft.com/office/mac/drawingml/2011/main" xmlns="" val="1"/>
              </a:ext>
            </a:extLst>
          </p:spPr>
          <p:txBody>
            <a:bodyPr wrap="square" lIns="32146" tIns="32146" rIns="32146" bIns="32146" numCol="1" anchor="ctr">
              <a:noAutofit/>
            </a:bodyPr>
            <a:lstStyle>
              <a:lvl1pPr defTabSz="914400">
                <a:defRPr sz="2400">
                  <a:solidFill>
                    <a:srgbClr val="2C1376"/>
                  </a:solidFill>
                  <a:uFill>
                    <a:solidFill>
                      <a:srgbClr val="2C1376"/>
                    </a:solidFill>
                  </a:uFill>
                </a:defRPr>
              </a:lvl1pPr>
            </a:lstStyle>
            <a:p>
              <a:pPr lvl="0">
                <a:defRPr sz="1800">
                  <a:solidFill>
                    <a:srgbClr val="000000"/>
                  </a:solidFill>
                  <a:uFillTx/>
                </a:defRPr>
              </a:pPr>
              <a:r>
                <a:rPr sz="1687"/>
                <a:t>View</a:t>
              </a:r>
            </a:p>
          </p:txBody>
        </p:sp>
      </p:grpSp>
      <p:pic>
        <p:nvPicPr>
          <p:cNvPr id="209" name="Picture 208">
            <a:extLst>
              <a:ext uri="{C183D7F6-B498-43B3-948B-1728B52AA6E4}">
                <adec:decorative xmlns="" xmlns:adec="http://schemas.microsoft.com/office/drawing/2017/decorative" val="1"/>
              </a:ext>
            </a:extLst>
          </p:cNvPr>
          <p:cNvPicPr/>
          <p:nvPr/>
        </p:nvPicPr>
        <p:blipFill>
          <a:blip r:embed="rId4">
            <a:duotone>
              <a:schemeClr val="accent4">
                <a:shade val="45000"/>
                <a:satMod val="135000"/>
              </a:schemeClr>
              <a:prstClr val="white"/>
            </a:duotone>
          </a:blip>
          <a:stretch>
            <a:fillRect/>
          </a:stretch>
        </p:blipFill>
        <p:spPr>
          <a:xfrm>
            <a:off x="4009558" y="757571"/>
            <a:ext cx="2949155" cy="334403"/>
          </a:xfrm>
          <a:prstGeom prst="rect">
            <a:avLst/>
          </a:prstGeom>
          <a:effectLst>
            <a:outerShdw blurRad="38100" dist="19999" dir="5400000" rotWithShape="0">
              <a:srgbClr val="000000">
                <a:alpha val="38000"/>
              </a:srgbClr>
            </a:outerShdw>
          </a:effectLst>
        </p:spPr>
      </p:pic>
      <p:pic>
        <p:nvPicPr>
          <p:cNvPr id="210" name="Picture 209">
            <a:extLst>
              <a:ext uri="{C183D7F6-B498-43B3-948B-1728B52AA6E4}">
                <adec:decorative xmlns="" xmlns:adec="http://schemas.microsoft.com/office/drawing/2017/decorative" val="1"/>
              </a:ext>
            </a:extLst>
          </p:cNvPr>
          <p:cNvPicPr/>
          <p:nvPr/>
        </p:nvPicPr>
        <p:blipFill>
          <a:blip r:embed="rId5">
            <a:duotone>
              <a:schemeClr val="accent4">
                <a:shade val="45000"/>
                <a:satMod val="135000"/>
              </a:schemeClr>
              <a:prstClr val="white"/>
            </a:duotone>
          </a:blip>
          <a:stretch>
            <a:fillRect/>
          </a:stretch>
        </p:blipFill>
        <p:spPr>
          <a:xfrm>
            <a:off x="7643315" y="1210670"/>
            <a:ext cx="334375" cy="931286"/>
          </a:xfrm>
          <a:prstGeom prst="rect">
            <a:avLst/>
          </a:prstGeom>
          <a:effectLst>
            <a:outerShdw blurRad="38100" dist="19999" dir="5400000" rotWithShape="0">
              <a:srgbClr val="000000">
                <a:alpha val="38000"/>
              </a:srgbClr>
            </a:outerShdw>
          </a:effectLst>
        </p:spPr>
      </p:pic>
      <p:pic>
        <p:nvPicPr>
          <p:cNvPr id="211" name="Picture 210">
            <a:extLst>
              <a:ext uri="{C183D7F6-B498-43B3-948B-1728B52AA6E4}">
                <adec:decorative xmlns="" xmlns:adec="http://schemas.microsoft.com/office/drawing/2017/decorative" val="1"/>
              </a:ext>
            </a:extLst>
          </p:cNvPr>
          <p:cNvPicPr/>
          <p:nvPr/>
        </p:nvPicPr>
        <p:blipFill>
          <a:blip r:embed="rId6">
            <a:duotone>
              <a:schemeClr val="accent4">
                <a:shade val="45000"/>
                <a:satMod val="135000"/>
              </a:schemeClr>
              <a:prstClr val="white"/>
            </a:duotone>
          </a:blip>
          <a:stretch>
            <a:fillRect/>
          </a:stretch>
        </p:blipFill>
        <p:spPr>
          <a:xfrm>
            <a:off x="8515945" y="3687960"/>
            <a:ext cx="744656" cy="902666"/>
          </a:xfrm>
          <a:prstGeom prst="rect">
            <a:avLst/>
          </a:prstGeom>
          <a:effectLst>
            <a:outerShdw blurRad="38100" dist="19999" dir="5400000" rotWithShape="0">
              <a:srgbClr val="000000">
                <a:alpha val="38000"/>
              </a:srgbClr>
            </a:outerShdw>
          </a:effectLst>
        </p:spPr>
      </p:pic>
      <p:pic>
        <p:nvPicPr>
          <p:cNvPr id="212" name="Picture 211">
            <a:extLst>
              <a:ext uri="{C183D7F6-B498-43B3-948B-1728B52AA6E4}">
                <adec:decorative xmlns="" xmlns:adec="http://schemas.microsoft.com/office/drawing/2017/decorative" val="1"/>
              </a:ext>
            </a:extLst>
          </p:cNvPr>
          <p:cNvPicPr/>
          <p:nvPr/>
        </p:nvPicPr>
        <p:blipFill>
          <a:blip r:embed="rId7">
            <a:duotone>
              <a:schemeClr val="accent4">
                <a:shade val="45000"/>
                <a:satMod val="135000"/>
              </a:schemeClr>
              <a:prstClr val="white"/>
            </a:duotone>
          </a:blip>
          <a:stretch>
            <a:fillRect/>
          </a:stretch>
        </p:blipFill>
        <p:spPr>
          <a:xfrm>
            <a:off x="8860469" y="3599815"/>
            <a:ext cx="928341" cy="1005707"/>
          </a:xfrm>
          <a:prstGeom prst="rect">
            <a:avLst/>
          </a:prstGeom>
          <a:effectLst>
            <a:outerShdw blurRad="38100" dist="19999" dir="5400000" rotWithShape="0">
              <a:srgbClr val="000000">
                <a:alpha val="38000"/>
              </a:srgbClr>
            </a:outerShdw>
          </a:effectLst>
        </p:spPr>
      </p:pic>
      <p:pic>
        <p:nvPicPr>
          <p:cNvPr id="213" name="Picture 212">
            <a:extLst>
              <a:ext uri="{C183D7F6-B498-43B3-948B-1728B52AA6E4}">
                <adec:decorative xmlns="" xmlns:adec="http://schemas.microsoft.com/office/drawing/2017/decorative" val="1"/>
              </a:ext>
            </a:extLst>
          </p:cNvPr>
          <p:cNvPicPr/>
          <p:nvPr/>
        </p:nvPicPr>
        <p:blipFill>
          <a:blip r:embed="rId8">
            <a:duotone>
              <a:schemeClr val="accent4">
                <a:shade val="45000"/>
                <a:satMod val="135000"/>
              </a:schemeClr>
              <a:prstClr val="white"/>
            </a:duotone>
          </a:blip>
          <a:stretch>
            <a:fillRect/>
          </a:stretch>
        </p:blipFill>
        <p:spPr>
          <a:xfrm>
            <a:off x="6367622" y="3436359"/>
            <a:ext cx="732272" cy="555211"/>
          </a:xfrm>
          <a:prstGeom prst="rect">
            <a:avLst/>
          </a:prstGeom>
          <a:effectLst>
            <a:outerShdw blurRad="38100" dist="19999" dir="5400000" rotWithShape="0">
              <a:srgbClr val="000000">
                <a:alpha val="38000"/>
              </a:srgbClr>
            </a:outerShdw>
          </a:effectLst>
        </p:spPr>
      </p:pic>
      <p:pic>
        <p:nvPicPr>
          <p:cNvPr id="214" name="Picture 213">
            <a:extLst>
              <a:ext uri="{C183D7F6-B498-43B3-948B-1728B52AA6E4}">
                <adec:decorative xmlns="" xmlns:adec="http://schemas.microsoft.com/office/drawing/2017/decorative" val="1"/>
              </a:ext>
            </a:extLst>
          </p:cNvPr>
          <p:cNvPicPr/>
          <p:nvPr/>
        </p:nvPicPr>
        <p:blipFill>
          <a:blip r:embed="rId9">
            <a:duotone>
              <a:schemeClr val="accent4">
                <a:shade val="45000"/>
                <a:satMod val="135000"/>
              </a:schemeClr>
              <a:prstClr val="white"/>
            </a:duotone>
          </a:blip>
          <a:stretch>
            <a:fillRect/>
          </a:stretch>
        </p:blipFill>
        <p:spPr>
          <a:xfrm>
            <a:off x="5203032" y="1254933"/>
            <a:ext cx="1751771" cy="1763302"/>
          </a:xfrm>
          <a:prstGeom prst="rect">
            <a:avLst/>
          </a:prstGeom>
          <a:effectLst>
            <a:outerShdw blurRad="38100" dist="19999" dir="5400000" rotWithShape="0">
              <a:srgbClr val="000000">
                <a:alpha val="38000"/>
              </a:srgbClr>
            </a:outerShdw>
          </a:effectLst>
        </p:spPr>
      </p:pic>
      <p:pic>
        <p:nvPicPr>
          <p:cNvPr id="215" name="Screen Shot 2014-01-11 at 12.11.11.png" descr="API form"/>
          <p:cNvPicPr/>
          <p:nvPr/>
        </p:nvPicPr>
        <p:blipFill>
          <a:blip r:embed="rId3"/>
          <a:stretch>
            <a:fillRect/>
          </a:stretch>
        </p:blipFill>
        <p:spPr>
          <a:xfrm>
            <a:off x="1219200" y="3661172"/>
            <a:ext cx="2760464" cy="2821133"/>
          </a:xfrm>
          <a:prstGeom prst="rect">
            <a:avLst/>
          </a:prstGeom>
          <a:ln w="12700">
            <a:miter lim="400000"/>
          </a:ln>
        </p:spPr>
      </p:pic>
      <p:pic>
        <p:nvPicPr>
          <p:cNvPr id="216" name="Picture 215">
            <a:extLst>
              <a:ext uri="{C183D7F6-B498-43B3-948B-1728B52AA6E4}">
                <adec:decorative xmlns="" xmlns:adec="http://schemas.microsoft.com/office/drawing/2017/decorative" val="1"/>
              </a:ext>
            </a:extLst>
          </p:cNvPr>
          <p:cNvPicPr/>
          <p:nvPr/>
        </p:nvPicPr>
        <p:blipFill>
          <a:blip r:embed="rId10">
            <a:duotone>
              <a:schemeClr val="accent4">
                <a:shade val="45000"/>
                <a:satMod val="135000"/>
              </a:schemeClr>
              <a:prstClr val="white"/>
            </a:duotone>
          </a:blip>
          <a:stretch>
            <a:fillRect/>
          </a:stretch>
        </p:blipFill>
        <p:spPr>
          <a:xfrm>
            <a:off x="4050757" y="4651892"/>
            <a:ext cx="888115" cy="385844"/>
          </a:xfrm>
          <a:prstGeom prst="rect">
            <a:avLst/>
          </a:prstGeom>
          <a:effectLst>
            <a:outerShdw blurRad="38100" dist="19999" dir="5400000" rotWithShape="0">
              <a:srgbClr val="000000">
                <a:alpha val="38000"/>
              </a:srgbClr>
            </a:outerShdw>
          </a:effectLst>
        </p:spPr>
      </p:pic>
      <p:sp>
        <p:nvSpPr>
          <p:cNvPr id="217" name="Shape 217"/>
          <p:cNvSpPr/>
          <p:nvPr/>
        </p:nvSpPr>
        <p:spPr>
          <a:xfrm>
            <a:off x="5220890" y="312539"/>
            <a:ext cx="428626" cy="5357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51A00"/>
          </a:solidFill>
          <a:ln w="25400">
            <a:solidFill>
              <a:srgbClr val="BBE0E3"/>
            </a:solidFill>
            <a:round/>
          </a:ln>
          <a:extLst>
            <a:ext uri="{C572A759-6A51-4108-AA02-DFA0A04FC94B}">
              <ma14:wrappingTextBoxFlag xmlns:ma14="http://schemas.microsoft.com/office/mac/drawingml/2011/main" xmlns="" val="1"/>
            </a:ext>
          </a:extLst>
        </p:spPr>
        <p:txBody>
          <a:bodyPr lIns="32146" rIns="32146"/>
          <a:lstStyle>
            <a:lvl1pPr algn="l" defTabSz="914400">
              <a:defRPr>
                <a:solidFill>
                  <a:srgbClr val="FFFFFF"/>
                </a:solidFill>
                <a:uFill>
                  <a:solidFill>
                    <a:srgbClr val="FFFFFF"/>
                  </a:solidFill>
                </a:uFill>
              </a:defRPr>
            </a:lvl1pPr>
          </a:lstStyle>
          <a:p>
            <a:pPr lvl="0">
              <a:defRPr sz="1800">
                <a:solidFill>
                  <a:srgbClr val="000000"/>
                </a:solidFill>
                <a:uFillTx/>
              </a:defRPr>
            </a:pPr>
            <a:r>
              <a:rPr sz="2531"/>
              <a:t>1</a:t>
            </a:r>
          </a:p>
        </p:txBody>
      </p:sp>
      <p:sp>
        <p:nvSpPr>
          <p:cNvPr id="218" name="Shape 218"/>
          <p:cNvSpPr/>
          <p:nvPr/>
        </p:nvSpPr>
        <p:spPr>
          <a:xfrm>
            <a:off x="8131968" y="1428750"/>
            <a:ext cx="428626" cy="5357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51A00"/>
          </a:solidFill>
          <a:ln w="25400">
            <a:solidFill>
              <a:srgbClr val="BBE0E3"/>
            </a:solidFill>
            <a:round/>
          </a:ln>
          <a:extLst>
            <a:ext uri="{C572A759-6A51-4108-AA02-DFA0A04FC94B}">
              <ma14:wrappingTextBoxFlag xmlns:ma14="http://schemas.microsoft.com/office/mac/drawingml/2011/main" xmlns="" val="1"/>
            </a:ext>
          </a:extLst>
        </p:spPr>
        <p:txBody>
          <a:bodyPr lIns="32146" rIns="32146"/>
          <a:lstStyle>
            <a:lvl1pPr algn="l" defTabSz="914400">
              <a:defRPr>
                <a:solidFill>
                  <a:srgbClr val="FFFFFF"/>
                </a:solidFill>
                <a:uFill>
                  <a:solidFill>
                    <a:srgbClr val="FFFFFF"/>
                  </a:solidFill>
                </a:uFill>
              </a:defRPr>
            </a:lvl1pPr>
          </a:lstStyle>
          <a:p>
            <a:pPr lvl="0">
              <a:defRPr sz="1800">
                <a:solidFill>
                  <a:srgbClr val="000000"/>
                </a:solidFill>
                <a:uFillTx/>
              </a:defRPr>
            </a:pPr>
            <a:r>
              <a:rPr sz="2531"/>
              <a:t>2</a:t>
            </a:r>
          </a:p>
        </p:txBody>
      </p:sp>
      <p:sp>
        <p:nvSpPr>
          <p:cNvPr id="219" name="Shape 219"/>
          <p:cNvSpPr/>
          <p:nvPr/>
        </p:nvSpPr>
        <p:spPr>
          <a:xfrm>
            <a:off x="8382000" y="4063008"/>
            <a:ext cx="428626" cy="5357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51A00"/>
          </a:solidFill>
          <a:ln w="25400">
            <a:solidFill>
              <a:srgbClr val="BBE0E3"/>
            </a:solidFill>
            <a:round/>
          </a:ln>
          <a:extLst>
            <a:ext uri="{C572A759-6A51-4108-AA02-DFA0A04FC94B}">
              <ma14:wrappingTextBoxFlag xmlns:ma14="http://schemas.microsoft.com/office/mac/drawingml/2011/main" xmlns="" val="1"/>
            </a:ext>
          </a:extLst>
        </p:spPr>
        <p:txBody>
          <a:bodyPr lIns="32146" rIns="32146"/>
          <a:lstStyle>
            <a:lvl1pPr algn="l" defTabSz="914400">
              <a:defRPr>
                <a:solidFill>
                  <a:srgbClr val="FFFFFF"/>
                </a:solidFill>
                <a:uFill>
                  <a:solidFill>
                    <a:srgbClr val="FFFFFF"/>
                  </a:solidFill>
                </a:uFill>
              </a:defRPr>
            </a:lvl1pPr>
          </a:lstStyle>
          <a:p>
            <a:pPr lvl="0">
              <a:defRPr sz="1800">
                <a:solidFill>
                  <a:srgbClr val="000000"/>
                </a:solidFill>
                <a:uFillTx/>
              </a:defRPr>
            </a:pPr>
            <a:r>
              <a:rPr sz="2531"/>
              <a:t>3</a:t>
            </a:r>
          </a:p>
        </p:txBody>
      </p:sp>
      <p:sp>
        <p:nvSpPr>
          <p:cNvPr id="220" name="Shape 220"/>
          <p:cNvSpPr/>
          <p:nvPr/>
        </p:nvSpPr>
        <p:spPr>
          <a:xfrm>
            <a:off x="9310687" y="3536156"/>
            <a:ext cx="428626" cy="5357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51A00"/>
          </a:solidFill>
          <a:ln w="25400">
            <a:solidFill>
              <a:srgbClr val="BBE0E3"/>
            </a:solidFill>
            <a:round/>
          </a:ln>
          <a:extLst>
            <a:ext uri="{C572A759-6A51-4108-AA02-DFA0A04FC94B}">
              <ma14:wrappingTextBoxFlag xmlns:ma14="http://schemas.microsoft.com/office/mac/drawingml/2011/main" xmlns="" val="1"/>
            </a:ext>
          </a:extLst>
        </p:spPr>
        <p:txBody>
          <a:bodyPr lIns="32146" rIns="32146"/>
          <a:lstStyle>
            <a:lvl1pPr algn="l" defTabSz="914400">
              <a:defRPr>
                <a:solidFill>
                  <a:srgbClr val="FFFFFF"/>
                </a:solidFill>
                <a:uFill>
                  <a:solidFill>
                    <a:srgbClr val="FFFFFF"/>
                  </a:solidFill>
                </a:uFill>
              </a:defRPr>
            </a:lvl1pPr>
          </a:lstStyle>
          <a:p>
            <a:pPr lvl="0">
              <a:defRPr sz="1800">
                <a:solidFill>
                  <a:srgbClr val="000000"/>
                </a:solidFill>
                <a:uFillTx/>
              </a:defRPr>
            </a:pPr>
            <a:r>
              <a:rPr sz="2531"/>
              <a:t>4</a:t>
            </a:r>
          </a:p>
        </p:txBody>
      </p:sp>
      <p:sp>
        <p:nvSpPr>
          <p:cNvPr id="221" name="Shape 221"/>
          <p:cNvSpPr/>
          <p:nvPr/>
        </p:nvSpPr>
        <p:spPr>
          <a:xfrm>
            <a:off x="6935390" y="3991570"/>
            <a:ext cx="428626" cy="5357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51A00"/>
          </a:solidFill>
          <a:ln w="25400">
            <a:solidFill>
              <a:srgbClr val="BBE0E3"/>
            </a:solidFill>
            <a:round/>
          </a:ln>
          <a:extLst>
            <a:ext uri="{C572A759-6A51-4108-AA02-DFA0A04FC94B}">
              <ma14:wrappingTextBoxFlag xmlns:ma14="http://schemas.microsoft.com/office/mac/drawingml/2011/main" xmlns="" val="1"/>
            </a:ext>
          </a:extLst>
        </p:spPr>
        <p:txBody>
          <a:bodyPr lIns="32146" rIns="32146"/>
          <a:lstStyle>
            <a:lvl1pPr algn="l" defTabSz="914400">
              <a:defRPr>
                <a:solidFill>
                  <a:srgbClr val="FFFFFF"/>
                </a:solidFill>
                <a:uFill>
                  <a:solidFill>
                    <a:srgbClr val="FFFFFF"/>
                  </a:solidFill>
                </a:uFill>
              </a:defRPr>
            </a:lvl1pPr>
          </a:lstStyle>
          <a:p>
            <a:pPr lvl="0">
              <a:defRPr sz="1800">
                <a:solidFill>
                  <a:srgbClr val="000000"/>
                </a:solidFill>
                <a:uFillTx/>
              </a:defRPr>
            </a:pPr>
            <a:r>
              <a:rPr sz="2531"/>
              <a:t>5</a:t>
            </a:r>
          </a:p>
        </p:txBody>
      </p:sp>
      <p:sp>
        <p:nvSpPr>
          <p:cNvPr id="222" name="Shape 222"/>
          <p:cNvSpPr/>
          <p:nvPr/>
        </p:nvSpPr>
        <p:spPr>
          <a:xfrm>
            <a:off x="4158257" y="4063008"/>
            <a:ext cx="428626" cy="5357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B51A00"/>
          </a:solidFill>
          <a:ln w="25400">
            <a:solidFill>
              <a:srgbClr val="BBE0E3"/>
            </a:solidFill>
            <a:round/>
          </a:ln>
          <a:extLst>
            <a:ext uri="{C572A759-6A51-4108-AA02-DFA0A04FC94B}">
              <ma14:wrappingTextBoxFlag xmlns:ma14="http://schemas.microsoft.com/office/mac/drawingml/2011/main" xmlns="" val="1"/>
            </a:ext>
          </a:extLst>
        </p:spPr>
        <p:txBody>
          <a:bodyPr lIns="32146" rIns="32146"/>
          <a:lstStyle>
            <a:lvl1pPr algn="l" defTabSz="914400">
              <a:defRPr>
                <a:solidFill>
                  <a:srgbClr val="FFFFFF"/>
                </a:solidFill>
                <a:uFill>
                  <a:solidFill>
                    <a:srgbClr val="FFFFFF"/>
                  </a:solidFill>
                </a:uFill>
              </a:defRPr>
            </a:lvl1pPr>
          </a:lstStyle>
          <a:p>
            <a:pPr lvl="0">
              <a:defRPr sz="1800">
                <a:solidFill>
                  <a:srgbClr val="000000"/>
                </a:solidFill>
                <a:uFillTx/>
              </a:defRPr>
            </a:pPr>
            <a:r>
              <a:rPr sz="2531"/>
              <a:t>6</a:t>
            </a:r>
          </a:p>
        </p:txBody>
      </p:sp>
      <p:sp>
        <p:nvSpPr>
          <p:cNvPr id="223" name="Shape 223"/>
          <p:cNvSpPr/>
          <p:nvPr/>
        </p:nvSpPr>
        <p:spPr>
          <a:xfrm>
            <a:off x="8899921" y="322361"/>
            <a:ext cx="2946639" cy="2308324"/>
          </a:xfrm>
          <a:prstGeom prst="rect">
            <a:avLst/>
          </a:prstGeom>
          <a:ln w="12700">
            <a:miter lim="400000"/>
          </a:ln>
          <a:extLst>
            <a:ext uri="{C572A759-6A51-4108-AA02-DFA0A04FC94B}">
              <ma14:wrappingTextBoxFlag xmlns:ma14="http://schemas.microsoft.com/office/mac/drawingml/2011/main" xmlns="" val="1"/>
            </a:ext>
          </a:extLst>
        </p:spPr>
        <p:txBody>
          <a:bodyPr wrap="square" lIns="32146" rIns="32146">
            <a:spAutoFit/>
          </a:bodyPr>
          <a:lstStyle>
            <a:lvl1pPr algn="l" defTabSz="914400">
              <a:defRPr sz="1800">
                <a:solidFill>
                  <a:srgbClr val="000000"/>
                </a:solidFill>
                <a:uFill>
                  <a:solidFill/>
                </a:uFill>
              </a:defRPr>
            </a:lvl1pPr>
          </a:lstStyle>
          <a:p>
            <a:pPr lvl="0">
              <a:defRPr>
                <a:uFillTx/>
              </a:defRPr>
            </a:pPr>
            <a:r>
              <a:rPr sz="2400" dirty="0">
                <a:solidFill>
                  <a:schemeClr val="bg1"/>
                </a:solidFill>
              </a:rPr>
              <a:t>Inbound routing : URL is matched in table against routine rules and mapped to the appropriate controller and action</a:t>
            </a:r>
          </a:p>
        </p:txBody>
      </p:sp>
      <p:sp>
        <p:nvSpPr>
          <p:cNvPr id="224" name="Shape 224"/>
          <p:cNvSpPr/>
          <p:nvPr/>
        </p:nvSpPr>
        <p:spPr>
          <a:xfrm>
            <a:off x="4978326" y="4912645"/>
            <a:ext cx="3153642" cy="1569660"/>
          </a:xfrm>
          <a:prstGeom prst="rect">
            <a:avLst/>
          </a:prstGeom>
          <a:ln w="12700">
            <a:miter lim="400000"/>
          </a:ln>
          <a:extLst>
            <a:ext uri="{C572A759-6A51-4108-AA02-DFA0A04FC94B}">
              <ma14:wrappingTextBoxFlag xmlns:ma14="http://schemas.microsoft.com/office/mac/drawingml/2011/main" xmlns="" val="1"/>
            </a:ext>
          </a:extLst>
        </p:spPr>
        <p:txBody>
          <a:bodyPr wrap="square" lIns="32146" rIns="32146">
            <a:spAutoFit/>
          </a:bodyPr>
          <a:lstStyle>
            <a:lvl1pPr algn="l" defTabSz="914400">
              <a:defRPr sz="1800">
                <a:solidFill>
                  <a:srgbClr val="000000"/>
                </a:solidFill>
                <a:uFill>
                  <a:solidFill/>
                </a:uFill>
              </a:defRPr>
            </a:lvl1pPr>
          </a:lstStyle>
          <a:p>
            <a:pPr lvl="0">
              <a:defRPr>
                <a:uFillTx/>
              </a:defRPr>
            </a:pPr>
            <a:r>
              <a:rPr sz="2400" dirty="0">
                <a:solidFill>
                  <a:schemeClr val="bg1"/>
                </a:solidFill>
              </a:rPr>
              <a:t>Outbound routing : URL is generated from routing rules and used as links on pages</a:t>
            </a:r>
          </a:p>
        </p:txBody>
      </p:sp>
    </p:spTree>
    <p:extLst>
      <p:ext uri="{BB962C8B-B14F-4D97-AF65-F5344CB8AC3E}">
        <p14:creationId xmlns:p14="http://schemas.microsoft.com/office/powerpoint/2010/main" val="101290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p:cNvSpPr>
          <p:nvPr>
            <p:ph type="sldNum" sz="quarter" idx="2"/>
          </p:nvPr>
        </p:nvSpPr>
        <p:spPr>
          <a:xfrm>
            <a:off x="9840410" y="6107907"/>
            <a:ext cx="430697" cy="439341"/>
          </a:xfrm>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uFillTx/>
              </a:defRPr>
            </a:pPr>
            <a:fld id="{86CB4B4D-7CA3-9044-876B-883B54F8677D}" type="slidenum">
              <a:rPr sz="2531">
                <a:solidFill>
                  <a:srgbClr val="4A7594"/>
                </a:solidFill>
                <a:uFill>
                  <a:solidFill>
                    <a:srgbClr val="4A7594"/>
                  </a:solidFill>
                </a:uFill>
              </a:rPr>
              <a:t>18</a:t>
            </a:fld>
            <a:endParaRPr sz="2531">
              <a:solidFill>
                <a:srgbClr val="4A7594"/>
              </a:solidFill>
              <a:uFill>
                <a:solidFill>
                  <a:srgbClr val="4A7594"/>
                </a:solidFill>
              </a:uFill>
            </a:endParaRPr>
          </a:p>
        </p:txBody>
      </p:sp>
      <p:pic>
        <p:nvPicPr>
          <p:cNvPr id="164" name="Picture 163" descr="JSON data sample"/>
          <p:cNvPicPr/>
          <p:nvPr/>
        </p:nvPicPr>
        <p:blipFill>
          <a:blip r:embed="rId2"/>
          <a:stretch>
            <a:fillRect/>
          </a:stretch>
        </p:blipFill>
        <p:spPr>
          <a:xfrm>
            <a:off x="7571534" y="312539"/>
            <a:ext cx="4268391" cy="4107657"/>
          </a:xfrm>
          <a:prstGeom prst="rect">
            <a:avLst/>
          </a:prstGeom>
        </p:spPr>
      </p:pic>
      <p:pic>
        <p:nvPicPr>
          <p:cNvPr id="165" name="Picture 164" descr="XML data sample"/>
          <p:cNvPicPr/>
          <p:nvPr/>
        </p:nvPicPr>
        <p:blipFill>
          <a:blip r:embed="rId3"/>
          <a:stretch>
            <a:fillRect/>
          </a:stretch>
        </p:blipFill>
        <p:spPr>
          <a:xfrm>
            <a:off x="4693920" y="3027680"/>
            <a:ext cx="7006728" cy="3830320"/>
          </a:xfrm>
          <a:prstGeom prst="rect">
            <a:avLst/>
          </a:prstGeom>
        </p:spPr>
      </p:pic>
      <p:pic>
        <p:nvPicPr>
          <p:cNvPr id="166" name="Picture 165" descr="Encoded data sample"/>
          <p:cNvPicPr/>
          <p:nvPr/>
        </p:nvPicPr>
        <p:blipFill>
          <a:blip r:embed="rId4"/>
          <a:stretch>
            <a:fillRect/>
          </a:stretch>
        </p:blipFill>
        <p:spPr>
          <a:xfrm>
            <a:off x="341216" y="5287555"/>
            <a:ext cx="7075583" cy="1442574"/>
          </a:xfrm>
          <a:prstGeom prst="rect">
            <a:avLst/>
          </a:prstGeom>
        </p:spPr>
      </p:pic>
      <p:sp>
        <p:nvSpPr>
          <p:cNvPr id="2" name="Title 1"/>
          <p:cNvSpPr>
            <a:spLocks noGrp="1"/>
          </p:cNvSpPr>
          <p:nvPr>
            <p:ph type="title"/>
          </p:nvPr>
        </p:nvSpPr>
        <p:spPr>
          <a:xfrm>
            <a:off x="838200" y="100966"/>
            <a:ext cx="10515600" cy="1048148"/>
          </a:xfrm>
        </p:spPr>
        <p:txBody>
          <a:bodyPr/>
          <a:lstStyle/>
          <a:p>
            <a:r>
              <a:rPr lang="en-GB" b="1" dirty="0"/>
              <a:t>Data Format</a:t>
            </a:r>
          </a:p>
        </p:txBody>
      </p:sp>
      <p:sp>
        <p:nvSpPr>
          <p:cNvPr id="9" name="Content Placeholder 2">
            <a:extLst>
              <a:ext uri="{FF2B5EF4-FFF2-40B4-BE49-F238E27FC236}">
                <a16:creationId xmlns:a16="http://schemas.microsoft.com/office/drawing/2014/main" id="{2D8C32A9-0B6A-784F-9929-ADC322D49525}"/>
              </a:ext>
            </a:extLst>
          </p:cNvPr>
          <p:cNvSpPr txBox="1">
            <a:spLocks/>
          </p:cNvSpPr>
          <p:nvPr/>
        </p:nvSpPr>
        <p:spPr>
          <a:xfrm>
            <a:off x="838200" y="1195705"/>
            <a:ext cx="10515600" cy="39089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dirty="0"/>
              <a:t>JSON</a:t>
            </a:r>
          </a:p>
          <a:p>
            <a:pPr lvl="1"/>
            <a:r>
              <a:rPr lang="en-US" sz="2800" dirty="0"/>
              <a:t>Smaller than XML</a:t>
            </a:r>
          </a:p>
          <a:p>
            <a:pPr lvl="1"/>
            <a:r>
              <a:rPr lang="en-US" sz="2800" dirty="0"/>
              <a:t>Faster to process in a browser</a:t>
            </a:r>
          </a:p>
          <a:p>
            <a:r>
              <a:rPr lang="en-US" sz="3200" dirty="0"/>
              <a:t>XML</a:t>
            </a:r>
          </a:p>
          <a:p>
            <a:r>
              <a:rPr lang="en-US" sz="3200" dirty="0"/>
              <a:t>URL encoded </a:t>
            </a:r>
            <a:r>
              <a:rPr lang="en-US" sz="3200" dirty="0" smtClean="0"/>
              <a:t>data</a:t>
            </a:r>
            <a:endParaRPr lang="en-US" sz="3200" dirty="0"/>
          </a:p>
        </p:txBody>
      </p:sp>
    </p:spTree>
    <p:extLst>
      <p:ext uri="{BB962C8B-B14F-4D97-AF65-F5344CB8AC3E}">
        <p14:creationId xmlns:p14="http://schemas.microsoft.com/office/powerpoint/2010/main" val="181191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advAuto="0"/>
      <p:bldP spid="166"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1285"/>
            <a:ext cx="10515600" cy="1036955"/>
          </a:xfrm>
        </p:spPr>
        <p:txBody>
          <a:bodyPr/>
          <a:lstStyle/>
          <a:p>
            <a:r>
              <a:rPr lang="en-GB" dirty="0"/>
              <a:t>Creating an API</a:t>
            </a:r>
          </a:p>
        </p:txBody>
      </p:sp>
      <p:sp>
        <p:nvSpPr>
          <p:cNvPr id="3" name="Text Placeholder 2"/>
          <p:cNvSpPr>
            <a:spLocks noGrp="1"/>
          </p:cNvSpPr>
          <p:nvPr>
            <p:ph type="body" idx="1"/>
          </p:nvPr>
        </p:nvSpPr>
        <p:spPr>
          <a:xfrm>
            <a:off x="838200" y="1053464"/>
            <a:ext cx="10515600" cy="5570856"/>
          </a:xfrm>
        </p:spPr>
        <p:txBody>
          <a:bodyPr>
            <a:normAutofit/>
          </a:bodyPr>
          <a:lstStyle/>
          <a:p>
            <a:r>
              <a:rPr lang="en-GB" sz="3200" dirty="0"/>
              <a:t>Useful for adding a wrapper around data</a:t>
            </a:r>
          </a:p>
          <a:p>
            <a:r>
              <a:rPr lang="en-GB" sz="3200" dirty="0"/>
              <a:t>Expose functionality as a web service</a:t>
            </a:r>
          </a:p>
          <a:p>
            <a:pPr lvl="1">
              <a:spcAft>
                <a:spcPts val="1200"/>
              </a:spcAft>
            </a:pPr>
            <a:r>
              <a:rPr lang="en-GB" sz="2800" dirty="0"/>
              <a:t>A web service </a:t>
            </a:r>
            <a:r>
              <a:rPr lang="en-GB" sz="2800" dirty="0" smtClean="0"/>
              <a:t>providing data </a:t>
            </a:r>
            <a:r>
              <a:rPr lang="en-GB" sz="2800" dirty="0"/>
              <a:t>from one machine to another</a:t>
            </a:r>
          </a:p>
          <a:p>
            <a:r>
              <a:rPr lang="en-GB" sz="3200" dirty="0"/>
              <a:t>REMEMBER: a resource represented by a unique URI</a:t>
            </a:r>
          </a:p>
          <a:p>
            <a:r>
              <a:rPr lang="en-GB" sz="3200" dirty="0"/>
              <a:t>Based on client/server architecture</a:t>
            </a:r>
          </a:p>
          <a:p>
            <a:r>
              <a:rPr lang="en-GB" sz="3200" dirty="0"/>
              <a:t>Clients initiate a request to the server</a:t>
            </a:r>
          </a:p>
          <a:p>
            <a:pPr lvl="1"/>
            <a:r>
              <a:rPr lang="en-GB" sz="2800" dirty="0"/>
              <a:t>Server processes request and returns an appropriate resource</a:t>
            </a:r>
          </a:p>
          <a:p>
            <a:r>
              <a:rPr lang="en-GB" sz="3200" dirty="0"/>
              <a:t>Create in one place</a:t>
            </a:r>
          </a:p>
          <a:p>
            <a:pPr lvl="1"/>
            <a:r>
              <a:rPr lang="en-GB" sz="2800" dirty="0"/>
              <a:t>Use by many clients</a:t>
            </a:r>
          </a:p>
        </p:txBody>
      </p:sp>
    </p:spTree>
    <p:extLst>
      <p:ext uri="{BB962C8B-B14F-4D97-AF65-F5344CB8AC3E}">
        <p14:creationId xmlns:p14="http://schemas.microsoft.com/office/powerpoint/2010/main" val="419700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10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10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1000"/>
                                        <p:tgtEl>
                                          <p:spTgt spid="3">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10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2450-76A7-B541-BCAA-5D1E35ACA21C}"/>
              </a:ext>
            </a:extLst>
          </p:cNvPr>
          <p:cNvSpPr>
            <a:spLocks noGrp="1"/>
          </p:cNvSpPr>
          <p:nvPr>
            <p:ph type="title"/>
          </p:nvPr>
        </p:nvSpPr>
        <p:spPr/>
        <p:txBody>
          <a:bodyPr/>
          <a:lstStyle/>
          <a:p>
            <a:r>
              <a:rPr lang="en-US" dirty="0"/>
              <a:t>Session</a:t>
            </a:r>
          </a:p>
        </p:txBody>
      </p:sp>
      <p:sp>
        <p:nvSpPr>
          <p:cNvPr id="3" name="Content Placeholder 2">
            <a:extLst>
              <a:ext uri="{FF2B5EF4-FFF2-40B4-BE49-F238E27FC236}">
                <a16:creationId xmlns:a16="http://schemas.microsoft.com/office/drawing/2014/main" id="{B2A5290F-EA80-3F46-B392-8EECC1F4D435}"/>
              </a:ext>
            </a:extLst>
          </p:cNvPr>
          <p:cNvSpPr>
            <a:spLocks noGrp="1"/>
          </p:cNvSpPr>
          <p:nvPr>
            <p:ph idx="1"/>
          </p:nvPr>
        </p:nvSpPr>
        <p:spPr/>
        <p:txBody>
          <a:bodyPr/>
          <a:lstStyle/>
          <a:p>
            <a:r>
              <a:rPr lang="en-US" dirty="0"/>
              <a:t>API’s</a:t>
            </a:r>
          </a:p>
          <a:p>
            <a:r>
              <a:rPr lang="en-US" dirty="0"/>
              <a:t>Web </a:t>
            </a:r>
            <a:r>
              <a:rPr lang="en-US" dirty="0" smtClean="0"/>
              <a:t>Services</a:t>
            </a:r>
          </a:p>
          <a:p>
            <a:endParaRPr lang="en-US" dirty="0"/>
          </a:p>
          <a:p>
            <a:r>
              <a:rPr lang="en-GB" b="1" dirty="0"/>
              <a:t>How do they fit</a:t>
            </a:r>
            <a:r>
              <a:rPr lang="en-GB" b="1" dirty="0" smtClean="0"/>
              <a:t>?</a:t>
            </a:r>
            <a:r>
              <a:rPr lang="en-GB" dirty="0"/>
              <a:t> </a:t>
            </a:r>
            <a:r>
              <a:rPr lang="en-GB" dirty="0" smtClean="0"/>
              <a:t>- </a:t>
            </a:r>
            <a:r>
              <a:rPr lang="en-GB" dirty="0"/>
              <a:t>part 2 of your </a:t>
            </a:r>
            <a:r>
              <a:rPr lang="en-GB" dirty="0" smtClean="0"/>
              <a:t>coursework</a:t>
            </a:r>
          </a:p>
          <a:p>
            <a:r>
              <a:rPr lang="en-GB" dirty="0" smtClean="0"/>
              <a:t>Building </a:t>
            </a:r>
            <a:r>
              <a:rPr lang="en-GB" dirty="0"/>
              <a:t>code on top of your data layer</a:t>
            </a:r>
          </a:p>
          <a:p>
            <a:endParaRPr lang="en-US" dirty="0"/>
          </a:p>
        </p:txBody>
      </p:sp>
    </p:spTree>
    <p:extLst>
      <p:ext uri="{BB962C8B-B14F-4D97-AF65-F5344CB8AC3E}">
        <p14:creationId xmlns:p14="http://schemas.microsoft.com/office/powerpoint/2010/main" val="354983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0645"/>
            <a:ext cx="10515600" cy="1118235"/>
          </a:xfrm>
        </p:spPr>
        <p:txBody>
          <a:bodyPr/>
          <a:lstStyle/>
          <a:p>
            <a:r>
              <a:rPr lang="en-GB" b="1" dirty="0"/>
              <a:t>Web Services</a:t>
            </a:r>
          </a:p>
        </p:txBody>
      </p:sp>
      <p:sp>
        <p:nvSpPr>
          <p:cNvPr id="3" name="Text Placeholder 2"/>
          <p:cNvSpPr>
            <a:spLocks noGrp="1"/>
          </p:cNvSpPr>
          <p:nvPr>
            <p:ph type="body" idx="1"/>
          </p:nvPr>
        </p:nvSpPr>
        <p:spPr>
          <a:xfrm>
            <a:off x="838200" y="1337944"/>
            <a:ext cx="10515600" cy="5001895"/>
          </a:xfrm>
        </p:spPr>
        <p:txBody>
          <a:bodyPr>
            <a:normAutofit/>
          </a:bodyPr>
          <a:lstStyle/>
          <a:p>
            <a:r>
              <a:rPr lang="en-GB" sz="3200" dirty="0" smtClean="0"/>
              <a:t>Self-contained</a:t>
            </a:r>
            <a:endParaRPr lang="en-GB" sz="3200" dirty="0"/>
          </a:p>
          <a:p>
            <a:r>
              <a:rPr lang="en-GB" sz="3200" dirty="0"/>
              <a:t>Available over a network</a:t>
            </a:r>
          </a:p>
          <a:p>
            <a:r>
              <a:rPr lang="en-GB" sz="3200" dirty="0"/>
              <a:t>Software modules that perform a specific task</a:t>
            </a:r>
          </a:p>
          <a:p>
            <a:r>
              <a:rPr lang="en-GB" sz="3200" dirty="0"/>
              <a:t>Deployed easily because they use common industry standards</a:t>
            </a:r>
          </a:p>
          <a:p>
            <a:pPr lvl="1"/>
            <a:r>
              <a:rPr lang="en-GB" sz="2800" dirty="0" smtClean="0"/>
              <a:t>E.g.: </a:t>
            </a:r>
            <a:r>
              <a:rPr lang="en-GB" sz="2800" dirty="0"/>
              <a:t>existing network infrastructure</a:t>
            </a:r>
          </a:p>
          <a:p>
            <a:pPr lvl="1"/>
            <a:r>
              <a:rPr lang="en-GB" sz="2800" dirty="0"/>
              <a:t>HTTP mechanism along with JSON/XML</a:t>
            </a:r>
          </a:p>
        </p:txBody>
      </p:sp>
    </p:spTree>
    <p:extLst>
      <p:ext uri="{BB962C8B-B14F-4D97-AF65-F5344CB8AC3E}">
        <p14:creationId xmlns:p14="http://schemas.microsoft.com/office/powerpoint/2010/main" val="173895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Web Services"/>
          <p:cNvSpPr txBox="1">
            <a:spLocks noGrp="1"/>
          </p:cNvSpPr>
          <p:nvPr>
            <p:ph type="title"/>
          </p:nvPr>
        </p:nvSpPr>
        <p:spPr>
          <a:xfrm>
            <a:off x="838200" y="141605"/>
            <a:ext cx="10515600" cy="996315"/>
          </a:xfrm>
          <a:prstGeom prst="rect">
            <a:avLst/>
          </a:prstGeom>
        </p:spPr>
        <p:txBody>
          <a:bodyPr/>
          <a:lstStyle/>
          <a:p>
            <a:r>
              <a:rPr dirty="0"/>
              <a:t>Web Services</a:t>
            </a:r>
          </a:p>
        </p:txBody>
      </p:sp>
      <p:sp>
        <p:nvSpPr>
          <p:cNvPr id="243" name="Any service available over the internet…"/>
          <p:cNvSpPr txBox="1">
            <a:spLocks noGrp="1"/>
          </p:cNvSpPr>
          <p:nvPr>
            <p:ph type="body" idx="1"/>
          </p:nvPr>
        </p:nvSpPr>
        <p:spPr>
          <a:xfrm>
            <a:off x="838200" y="1358265"/>
            <a:ext cx="10515600" cy="4351338"/>
          </a:xfrm>
          <a:prstGeom prst="rect">
            <a:avLst/>
          </a:prstGeom>
        </p:spPr>
        <p:txBody>
          <a:bodyPr vert="horz" lIns="91440" tIns="45720" rIns="91440" bIns="45720" rtlCol="0">
            <a:normAutofit/>
          </a:bodyPr>
          <a:lstStyle/>
          <a:p>
            <a:r>
              <a:rPr sz="3200" dirty="0"/>
              <a:t>Any service available over the internet</a:t>
            </a:r>
          </a:p>
          <a:p>
            <a:pPr lvl="1"/>
            <a:r>
              <a:rPr sz="2800" dirty="0"/>
              <a:t>Provides a specific piece of functionality through an internet connection</a:t>
            </a:r>
          </a:p>
          <a:p>
            <a:r>
              <a:rPr sz="3200" dirty="0"/>
              <a:t>Uses a </a:t>
            </a:r>
            <a:r>
              <a:rPr sz="3200" dirty="0" err="1"/>
              <a:t>standardised</a:t>
            </a:r>
            <a:r>
              <a:rPr sz="3200" dirty="0"/>
              <a:t> messaging system</a:t>
            </a:r>
          </a:p>
          <a:p>
            <a:r>
              <a:rPr sz="3200" dirty="0"/>
              <a:t>Not tied to an OS or programming language</a:t>
            </a:r>
          </a:p>
          <a:p>
            <a:r>
              <a:rPr sz="3200" dirty="0"/>
              <a:t>Needs to be self-describing</a:t>
            </a:r>
          </a:p>
          <a:p>
            <a:r>
              <a:rPr sz="3200" dirty="0"/>
              <a:t>Discoverable</a:t>
            </a:r>
          </a:p>
        </p:txBody>
      </p:sp>
      <p:sp>
        <p:nvSpPr>
          <p:cNvPr id="24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a:t>
            </a:fld>
            <a:endParaRPr/>
          </a:p>
        </p:txBody>
      </p:sp>
    </p:spTree>
    <p:extLst>
      <p:ext uri="{BB962C8B-B14F-4D97-AF65-F5344CB8AC3E}">
        <p14:creationId xmlns:p14="http://schemas.microsoft.com/office/powerpoint/2010/main" val="167754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Web services"/>
          <p:cNvSpPr txBox="1">
            <a:spLocks noGrp="1"/>
          </p:cNvSpPr>
          <p:nvPr>
            <p:ph type="title"/>
          </p:nvPr>
        </p:nvSpPr>
        <p:spPr>
          <a:xfrm>
            <a:off x="838200" y="80645"/>
            <a:ext cx="10515600" cy="1179195"/>
          </a:xfrm>
          <a:prstGeom prst="rect">
            <a:avLst/>
          </a:prstGeom>
        </p:spPr>
        <p:txBody>
          <a:bodyPr/>
          <a:lstStyle/>
          <a:p>
            <a:r>
              <a:rPr dirty="0"/>
              <a:t>Web services</a:t>
            </a:r>
          </a:p>
        </p:txBody>
      </p:sp>
      <p:sp>
        <p:nvSpPr>
          <p:cNvPr id="247" name="Delivered in a number of different ways…"/>
          <p:cNvSpPr txBox="1">
            <a:spLocks noGrp="1"/>
          </p:cNvSpPr>
          <p:nvPr>
            <p:ph type="body" idx="1"/>
          </p:nvPr>
        </p:nvSpPr>
        <p:spPr>
          <a:xfrm>
            <a:off x="838200" y="1337945"/>
            <a:ext cx="10515600" cy="4351338"/>
          </a:xfrm>
          <a:prstGeom prst="rect">
            <a:avLst/>
          </a:prstGeom>
        </p:spPr>
        <p:txBody>
          <a:bodyPr vert="horz" lIns="91440" tIns="45720" rIns="91440" bIns="45720" rtlCol="0">
            <a:normAutofit/>
          </a:bodyPr>
          <a:lstStyle/>
          <a:p>
            <a:r>
              <a:rPr sz="3200" dirty="0"/>
              <a:t>Delivered in a number of different ways</a:t>
            </a:r>
          </a:p>
          <a:p>
            <a:pPr lvl="1"/>
            <a:r>
              <a:rPr lang="en-GB" sz="2800" dirty="0"/>
              <a:t>Remote procedures </a:t>
            </a:r>
            <a:r>
              <a:rPr lang="en-GB" sz="2800" dirty="0" smtClean="0"/>
              <a:t>call (</a:t>
            </a:r>
            <a:r>
              <a:rPr sz="2800" dirty="0" smtClean="0"/>
              <a:t>RPC</a:t>
            </a:r>
            <a:r>
              <a:rPr lang="en-GB" sz="2800" dirty="0" smtClean="0"/>
              <a:t>)</a:t>
            </a:r>
            <a:endParaRPr sz="2800" dirty="0"/>
          </a:p>
          <a:p>
            <a:pPr lvl="1"/>
            <a:r>
              <a:rPr sz="2800" dirty="0"/>
              <a:t>REST</a:t>
            </a:r>
          </a:p>
          <a:p>
            <a:r>
              <a:rPr sz="3200" dirty="0"/>
              <a:t>Essentially an application that allows </a:t>
            </a:r>
            <a:endParaRPr lang="en-GB" sz="3200" dirty="0" smtClean="0"/>
          </a:p>
          <a:p>
            <a:pPr lvl="1"/>
            <a:r>
              <a:rPr sz="3200" dirty="0" smtClean="0"/>
              <a:t>methods </a:t>
            </a:r>
            <a:r>
              <a:rPr sz="3200" dirty="0"/>
              <a:t>to be called by applications on other machines </a:t>
            </a:r>
            <a:endParaRPr lang="en-GB" sz="3200" dirty="0" smtClean="0"/>
          </a:p>
          <a:p>
            <a:pPr lvl="1"/>
            <a:r>
              <a:rPr sz="3200" dirty="0" smtClean="0"/>
              <a:t>via </a:t>
            </a:r>
            <a:r>
              <a:rPr sz="3200" dirty="0"/>
              <a:t>some form of common data </a:t>
            </a:r>
            <a:r>
              <a:rPr sz="3200" dirty="0" smtClean="0"/>
              <a:t>format</a:t>
            </a:r>
            <a:endParaRPr sz="3200" dirty="0"/>
          </a:p>
        </p:txBody>
      </p:sp>
      <p:sp>
        <p:nvSpPr>
          <p:cNvPr id="24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a:t>
            </a:fld>
            <a:endParaRPr/>
          </a:p>
        </p:txBody>
      </p:sp>
    </p:spTree>
    <p:extLst>
      <p:ext uri="{BB962C8B-B14F-4D97-AF65-F5344CB8AC3E}">
        <p14:creationId xmlns:p14="http://schemas.microsoft.com/office/powerpoint/2010/main" val="3346582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itle"/>
          <p:cNvSpPr txBox="1">
            <a:spLocks noGrp="1"/>
          </p:cNvSpPr>
          <p:nvPr>
            <p:ph type="title"/>
          </p:nvPr>
        </p:nvSpPr>
        <p:spPr>
          <a:xfrm>
            <a:off x="838200" y="80646"/>
            <a:ext cx="10515600" cy="1062372"/>
          </a:xfrm>
          <a:prstGeom prst="rect">
            <a:avLst/>
          </a:prstGeom>
        </p:spPr>
        <p:txBody>
          <a:bodyPr/>
          <a:lstStyle/>
          <a:p>
            <a:r>
              <a:rPr lang="en-GB" dirty="0"/>
              <a:t>Activity</a:t>
            </a:r>
            <a:endParaRPr dirty="0"/>
          </a:p>
        </p:txBody>
      </p:sp>
      <p:sp>
        <p:nvSpPr>
          <p:cNvPr id="251" name="Scenario:  An airline would like to add car rental services to their online ticket sales system.  The reservation system they have operates from a database of flight information.  Ticket system needs to obtain rental data from the car rental agencies.…"/>
          <p:cNvSpPr txBox="1">
            <a:spLocks noGrp="1"/>
          </p:cNvSpPr>
          <p:nvPr>
            <p:ph type="body" idx="1"/>
          </p:nvPr>
        </p:nvSpPr>
        <p:spPr>
          <a:xfrm>
            <a:off x="838200" y="1094104"/>
            <a:ext cx="6671872" cy="5453072"/>
          </a:xfrm>
          <a:prstGeom prst="rect">
            <a:avLst/>
          </a:prstGeom>
        </p:spPr>
        <p:txBody>
          <a:bodyPr vert="horz" lIns="91440" tIns="45720" rIns="91440" bIns="45720" rtlCol="0">
            <a:noAutofit/>
          </a:bodyPr>
          <a:lstStyle/>
          <a:p>
            <a:r>
              <a:rPr sz="3200" dirty="0"/>
              <a:t>Scenario:  An airline would like to add car rental services to their online ticket sales </a:t>
            </a:r>
            <a:r>
              <a:rPr sz="3200" dirty="0" smtClean="0"/>
              <a:t>system.</a:t>
            </a:r>
            <a:endParaRPr lang="en-GB" sz="3200" dirty="0" smtClean="0"/>
          </a:p>
          <a:p>
            <a:r>
              <a:rPr sz="3200" dirty="0" smtClean="0"/>
              <a:t>The </a:t>
            </a:r>
            <a:r>
              <a:rPr sz="3200" dirty="0"/>
              <a:t>reservation system they have operates from a database of flight </a:t>
            </a:r>
            <a:r>
              <a:rPr sz="3200" dirty="0" smtClean="0"/>
              <a:t>information.</a:t>
            </a:r>
            <a:endParaRPr lang="en-GB" sz="3200" dirty="0" smtClean="0"/>
          </a:p>
          <a:p>
            <a:r>
              <a:rPr sz="3200" dirty="0" smtClean="0"/>
              <a:t>Ticket </a:t>
            </a:r>
            <a:r>
              <a:rPr sz="3200" dirty="0"/>
              <a:t>system needs to obtain rental data from the car rental agencies.</a:t>
            </a:r>
          </a:p>
          <a:p>
            <a:r>
              <a:rPr sz="3200" dirty="0"/>
              <a:t>List what you think the barriers might be to such a </a:t>
            </a:r>
            <a:r>
              <a:rPr sz="3200" dirty="0" smtClean="0"/>
              <a:t>system</a:t>
            </a:r>
            <a:r>
              <a:rPr lang="en-GB" sz="3200" dirty="0" smtClean="0"/>
              <a:t>?</a:t>
            </a:r>
            <a:endParaRPr sz="3200" dirty="0"/>
          </a:p>
        </p:txBody>
      </p:sp>
      <p:sp>
        <p:nvSpPr>
          <p:cNvPr id="252"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a:t>
            </a:fld>
            <a:endParaRPr/>
          </a:p>
        </p:txBody>
      </p:sp>
      <p:sp>
        <p:nvSpPr>
          <p:cNvPr id="2" name="Oval 1">
            <a:extLst>
              <a:ext uri="{FF2B5EF4-FFF2-40B4-BE49-F238E27FC236}">
                <a16:creationId xmlns:a16="http://schemas.microsoft.com/office/drawing/2014/main" id="{B3454A98-4893-5147-9826-FE023B9B69A5}"/>
              </a:ext>
            </a:extLst>
          </p:cNvPr>
          <p:cNvSpPr/>
          <p:nvPr/>
        </p:nvSpPr>
        <p:spPr>
          <a:xfrm>
            <a:off x="10075333" y="5164667"/>
            <a:ext cx="1405467" cy="1012296"/>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10</a:t>
            </a:r>
          </a:p>
        </p:txBody>
      </p:sp>
      <p:sp>
        <p:nvSpPr>
          <p:cNvPr id="3" name="Rounded Rectangle 2">
            <a:extLst>
              <a:ext uri="{FF2B5EF4-FFF2-40B4-BE49-F238E27FC236}">
                <a16:creationId xmlns:a16="http://schemas.microsoft.com/office/drawing/2014/main" id="{9ACB01C2-DB6D-2049-A8AC-5FEC6BF76A56}"/>
              </a:ext>
            </a:extLst>
          </p:cNvPr>
          <p:cNvSpPr/>
          <p:nvPr/>
        </p:nvSpPr>
        <p:spPr>
          <a:xfrm>
            <a:off x="7779895" y="365125"/>
            <a:ext cx="3882915" cy="411693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smtClean="0"/>
              <a:t>Groups of 3 or 4 people</a:t>
            </a:r>
            <a:endParaRPr lang="en-US" sz="3200" dirty="0"/>
          </a:p>
        </p:txBody>
      </p:sp>
    </p:spTree>
    <p:extLst>
      <p:ext uri="{BB962C8B-B14F-4D97-AF65-F5344CB8AC3E}">
        <p14:creationId xmlns:p14="http://schemas.microsoft.com/office/powerpoint/2010/main" val="52094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Barriers"/>
          <p:cNvSpPr txBox="1">
            <a:spLocks noGrp="1"/>
          </p:cNvSpPr>
          <p:nvPr>
            <p:ph type="title"/>
          </p:nvPr>
        </p:nvSpPr>
        <p:spPr>
          <a:xfrm>
            <a:off x="838200" y="80646"/>
            <a:ext cx="10515600" cy="990918"/>
          </a:xfrm>
          <a:prstGeom prst="rect">
            <a:avLst/>
          </a:prstGeom>
        </p:spPr>
        <p:txBody>
          <a:bodyPr/>
          <a:lstStyle/>
          <a:p>
            <a:r>
              <a:rPr b="1" dirty="0"/>
              <a:t>Barriers</a:t>
            </a:r>
          </a:p>
        </p:txBody>
      </p:sp>
      <p:sp>
        <p:nvSpPr>
          <p:cNvPr id="255" name="Different platforms…"/>
          <p:cNvSpPr txBox="1">
            <a:spLocks noGrp="1"/>
          </p:cNvSpPr>
          <p:nvPr>
            <p:ph type="body" idx="1"/>
          </p:nvPr>
        </p:nvSpPr>
        <p:spPr>
          <a:xfrm>
            <a:off x="838200" y="1337944"/>
            <a:ext cx="10515600" cy="5310831"/>
          </a:xfrm>
          <a:prstGeom prst="rect">
            <a:avLst/>
          </a:prstGeom>
        </p:spPr>
        <p:txBody>
          <a:bodyPr vert="horz" lIns="91440" tIns="45720" rIns="91440" bIns="45720" rtlCol="0">
            <a:normAutofit/>
          </a:bodyPr>
          <a:lstStyle/>
          <a:p>
            <a:pPr>
              <a:spcAft>
                <a:spcPts val="1200"/>
              </a:spcAft>
            </a:pPr>
            <a:r>
              <a:rPr sz="3200" dirty="0"/>
              <a:t>Different platforms</a:t>
            </a:r>
          </a:p>
          <a:p>
            <a:endParaRPr dirty="0"/>
          </a:p>
          <a:p>
            <a:endParaRPr lang="en-GB" dirty="0" smtClean="0"/>
          </a:p>
          <a:p>
            <a:endParaRPr lang="en-GB" dirty="0"/>
          </a:p>
          <a:p>
            <a:endParaRPr dirty="0"/>
          </a:p>
          <a:p>
            <a:pPr>
              <a:spcBef>
                <a:spcPts val="1800"/>
              </a:spcBef>
            </a:pPr>
            <a:r>
              <a:rPr sz="3200" dirty="0" smtClean="0"/>
              <a:t>Different </a:t>
            </a:r>
            <a:r>
              <a:rPr sz="3200" dirty="0"/>
              <a:t>formats</a:t>
            </a:r>
          </a:p>
        </p:txBody>
      </p:sp>
      <p:pic>
        <p:nvPicPr>
          <p:cNvPr id="256" name="droppedImage.pdf" descr="iPhone "/>
          <p:cNvPicPr>
            <a:picLocks noChangeAspect="1"/>
          </p:cNvPicPr>
          <p:nvPr/>
        </p:nvPicPr>
        <p:blipFill>
          <a:blip r:embed="rId3"/>
          <a:stretch>
            <a:fillRect/>
          </a:stretch>
        </p:blipFill>
        <p:spPr>
          <a:xfrm>
            <a:off x="1503680" y="1911187"/>
            <a:ext cx="1868766" cy="2116102"/>
          </a:xfrm>
          <a:prstGeom prst="rect">
            <a:avLst/>
          </a:prstGeom>
          <a:ln w="12700">
            <a:miter lim="400000"/>
          </a:ln>
        </p:spPr>
      </p:pic>
      <p:pic>
        <p:nvPicPr>
          <p:cNvPr id="258" name="droppedImage.pdf" descr="Cartoon of mac hater"/>
          <p:cNvPicPr>
            <a:picLocks noChangeAspect="1"/>
          </p:cNvPicPr>
          <p:nvPr/>
        </p:nvPicPr>
        <p:blipFill>
          <a:blip r:embed="rId4"/>
          <a:stretch>
            <a:fillRect/>
          </a:stretch>
        </p:blipFill>
        <p:spPr>
          <a:xfrm>
            <a:off x="7515820" y="600801"/>
            <a:ext cx="4192667" cy="3412280"/>
          </a:xfrm>
          <a:prstGeom prst="rect">
            <a:avLst/>
          </a:prstGeom>
          <a:ln w="12700">
            <a:miter lim="400000"/>
          </a:ln>
        </p:spPr>
      </p:pic>
      <p:pic>
        <p:nvPicPr>
          <p:cNvPr id="260" name="Colour: White…" descr="Colour: White…"/>
          <p:cNvPicPr>
            <a:picLocks/>
          </p:cNvPicPr>
          <p:nvPr/>
        </p:nvPicPr>
        <p:blipFill>
          <a:blip r:embed="rId5"/>
          <a:stretch>
            <a:fillRect/>
          </a:stretch>
        </p:blipFill>
        <p:spPr>
          <a:xfrm>
            <a:off x="4613672" y="4246801"/>
            <a:ext cx="2902148" cy="2446734"/>
          </a:xfrm>
          <a:prstGeom prst="rect">
            <a:avLst/>
          </a:prstGeom>
        </p:spPr>
      </p:pic>
      <p:pic>
        <p:nvPicPr>
          <p:cNvPr id="261" name="Colour: 250 235 215…" descr="Colour: 250 235 215…"/>
          <p:cNvPicPr>
            <a:picLocks/>
          </p:cNvPicPr>
          <p:nvPr/>
        </p:nvPicPr>
        <p:blipFill>
          <a:blip r:embed="rId6"/>
          <a:stretch>
            <a:fillRect/>
          </a:stretch>
        </p:blipFill>
        <p:spPr>
          <a:xfrm>
            <a:off x="7706440" y="4226481"/>
            <a:ext cx="3936205" cy="2464593"/>
          </a:xfrm>
          <a:prstGeom prst="rect">
            <a:avLst/>
          </a:prstGeom>
        </p:spPr>
      </p:pic>
      <p:sp>
        <p:nvSpPr>
          <p:cNvPr id="262"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a:t>
            </a:fld>
            <a:endParaRPr/>
          </a:p>
        </p:txBody>
      </p:sp>
      <p:pic>
        <p:nvPicPr>
          <p:cNvPr id="2" name="Picture 1"/>
          <p:cNvPicPr>
            <a:picLocks noChangeAspect="1"/>
          </p:cNvPicPr>
          <p:nvPr/>
        </p:nvPicPr>
        <p:blipFill>
          <a:blip r:embed="rId7"/>
          <a:stretch>
            <a:fillRect/>
          </a:stretch>
        </p:blipFill>
        <p:spPr>
          <a:xfrm>
            <a:off x="4123014" y="1892749"/>
            <a:ext cx="3228934" cy="2089892"/>
          </a:xfrm>
          <a:prstGeom prst="rect">
            <a:avLst/>
          </a:prstGeom>
        </p:spPr>
      </p:pic>
      <p:pic>
        <p:nvPicPr>
          <p:cNvPr id="3" name="Picture 2"/>
          <p:cNvPicPr>
            <a:picLocks noChangeAspect="1"/>
          </p:cNvPicPr>
          <p:nvPr/>
        </p:nvPicPr>
        <p:blipFill>
          <a:blip r:embed="rId8"/>
          <a:stretch>
            <a:fillRect/>
          </a:stretch>
        </p:blipFill>
        <p:spPr>
          <a:xfrm>
            <a:off x="1141922" y="4873712"/>
            <a:ext cx="2230524" cy="1663278"/>
          </a:xfrm>
          <a:prstGeom prst="rect">
            <a:avLst/>
          </a:prstGeom>
        </p:spPr>
      </p:pic>
    </p:spTree>
    <p:extLst>
      <p:ext uri="{BB962C8B-B14F-4D97-AF65-F5344CB8AC3E}">
        <p14:creationId xmlns:p14="http://schemas.microsoft.com/office/powerpoint/2010/main" val="122561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xEl>
                                              <p:pRg st="5" end="5"/>
                                            </p:txEl>
                                          </p:spTgt>
                                        </p:tgtEl>
                                        <p:attrNameLst>
                                          <p:attrName>style.visibility</p:attrName>
                                        </p:attrNameLst>
                                      </p:cBhvr>
                                      <p:to>
                                        <p:strVal val="visible"/>
                                      </p:to>
                                    </p:set>
                                    <p:animEffect transition="in" filter="fade">
                                      <p:cBhvr>
                                        <p:cTn id="7" dur="1000"/>
                                        <p:tgtEl>
                                          <p:spTgt spid="255">
                                            <p:txEl>
                                              <p:pRg st="5" end="5"/>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ppt_x"/>
                                          </p:val>
                                        </p:tav>
                                        <p:tav tm="100000">
                                          <p:val>
                                            <p:strVal val="#ppt_x"/>
                                          </p:val>
                                        </p:tav>
                                      </p:tavLst>
                                    </p:anim>
                                    <p:anim calcmode="lin" valueType="num">
                                      <p:cBhvr additive="base">
                                        <p:cTn id="11" dur="1000" fill="hold"/>
                                        <p:tgtEl>
                                          <p:spTgt spid="3"/>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260"/>
                                        </p:tgtEl>
                                        <p:attrNameLst>
                                          <p:attrName>style.visibility</p:attrName>
                                        </p:attrNameLst>
                                      </p:cBhvr>
                                      <p:to>
                                        <p:strVal val="visible"/>
                                      </p:to>
                                    </p:set>
                                    <p:anim calcmode="lin" valueType="num">
                                      <p:cBhvr additive="base">
                                        <p:cTn id="14" dur="1000" fill="hold"/>
                                        <p:tgtEl>
                                          <p:spTgt spid="260"/>
                                        </p:tgtEl>
                                        <p:attrNameLst>
                                          <p:attrName>ppt_x</p:attrName>
                                        </p:attrNameLst>
                                      </p:cBhvr>
                                      <p:tavLst>
                                        <p:tav tm="0">
                                          <p:val>
                                            <p:strVal val="#ppt_x"/>
                                          </p:val>
                                        </p:tav>
                                        <p:tav tm="100000">
                                          <p:val>
                                            <p:strVal val="#ppt_x"/>
                                          </p:val>
                                        </p:tav>
                                      </p:tavLst>
                                    </p:anim>
                                    <p:anim calcmode="lin" valueType="num">
                                      <p:cBhvr additive="base">
                                        <p:cTn id="15" dur="1000" fill="hold"/>
                                        <p:tgtEl>
                                          <p:spTgt spid="260"/>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61"/>
                                        </p:tgtEl>
                                        <p:attrNameLst>
                                          <p:attrName>style.visibility</p:attrName>
                                        </p:attrNameLst>
                                      </p:cBhvr>
                                      <p:to>
                                        <p:strVal val="visible"/>
                                      </p:to>
                                    </p:set>
                                    <p:anim calcmode="lin" valueType="num">
                                      <p:cBhvr additive="base">
                                        <p:cTn id="18" dur="1000" fill="hold"/>
                                        <p:tgtEl>
                                          <p:spTgt spid="261"/>
                                        </p:tgtEl>
                                        <p:attrNameLst>
                                          <p:attrName>ppt_x</p:attrName>
                                        </p:attrNameLst>
                                      </p:cBhvr>
                                      <p:tavLst>
                                        <p:tav tm="0">
                                          <p:val>
                                            <p:strVal val="#ppt_x"/>
                                          </p:val>
                                        </p:tav>
                                        <p:tav tm="100000">
                                          <p:val>
                                            <p:strVal val="#ppt_x"/>
                                          </p:val>
                                        </p:tav>
                                      </p:tavLst>
                                    </p:anim>
                                    <p:anim calcmode="lin" valueType="num">
                                      <p:cBhvr additive="base">
                                        <p:cTn id="19" dur="1000" fill="hold"/>
                                        <p:tgtEl>
                                          <p:spTgt spid="2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olution"/>
          <p:cNvSpPr txBox="1">
            <a:spLocks noGrp="1"/>
          </p:cNvSpPr>
          <p:nvPr>
            <p:ph type="title"/>
          </p:nvPr>
        </p:nvSpPr>
        <p:spPr>
          <a:xfrm>
            <a:off x="838200" y="121285"/>
            <a:ext cx="10515600" cy="1036955"/>
          </a:xfrm>
          <a:prstGeom prst="rect">
            <a:avLst/>
          </a:prstGeom>
        </p:spPr>
        <p:txBody>
          <a:bodyPr/>
          <a:lstStyle/>
          <a:p>
            <a:r>
              <a:rPr b="1" dirty="0"/>
              <a:t>Solution</a:t>
            </a:r>
          </a:p>
        </p:txBody>
      </p:sp>
      <p:sp>
        <p:nvSpPr>
          <p:cNvPr id="265" name="Web services created to share data…"/>
          <p:cNvSpPr txBox="1">
            <a:spLocks noGrp="1"/>
          </p:cNvSpPr>
          <p:nvPr>
            <p:ph type="body" idx="1"/>
          </p:nvPr>
        </p:nvSpPr>
        <p:spPr>
          <a:xfrm>
            <a:off x="838200" y="1398905"/>
            <a:ext cx="10515600" cy="4351338"/>
          </a:xfrm>
          <a:prstGeom prst="rect">
            <a:avLst/>
          </a:prstGeom>
        </p:spPr>
        <p:txBody>
          <a:bodyPr vert="horz" lIns="91440" tIns="45720" rIns="91440" bIns="45720" rtlCol="0">
            <a:normAutofit/>
          </a:bodyPr>
          <a:lstStyle/>
          <a:p>
            <a:r>
              <a:rPr sz="3200" dirty="0"/>
              <a:t>Web services created to share data</a:t>
            </a:r>
          </a:p>
          <a:p>
            <a:r>
              <a:rPr sz="3200" dirty="0"/>
              <a:t>Uses standards for interactions between the systems</a:t>
            </a:r>
          </a:p>
          <a:p>
            <a:r>
              <a:rPr sz="3200" dirty="0"/>
              <a:t>Machine-to-machine communications </a:t>
            </a:r>
            <a:r>
              <a:rPr sz="3200" dirty="0" err="1"/>
              <a:t>standardised</a:t>
            </a:r>
            <a:endParaRPr sz="3200" dirty="0"/>
          </a:p>
          <a:p>
            <a:pPr lvl="1"/>
            <a:r>
              <a:rPr sz="3200" dirty="0"/>
              <a:t>XML</a:t>
            </a:r>
          </a:p>
          <a:p>
            <a:pPr lvl="1"/>
            <a:r>
              <a:rPr sz="3200" dirty="0"/>
              <a:t>JSON</a:t>
            </a:r>
          </a:p>
        </p:txBody>
      </p:sp>
      <p:sp>
        <p:nvSpPr>
          <p:cNvPr id="266"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a:t>
            </a:fld>
            <a:endParaRPr/>
          </a:p>
        </p:txBody>
      </p:sp>
    </p:spTree>
    <p:extLst>
      <p:ext uri="{BB962C8B-B14F-4D97-AF65-F5344CB8AC3E}">
        <p14:creationId xmlns:p14="http://schemas.microsoft.com/office/powerpoint/2010/main" val="17851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 name="droppedImage.pdf" descr="Package diagram"/>
          <p:cNvPicPr>
            <a:picLocks noChangeAspect="1"/>
          </p:cNvPicPr>
          <p:nvPr/>
        </p:nvPicPr>
        <p:blipFill>
          <a:blip r:embed="rId3"/>
          <a:stretch>
            <a:fillRect/>
          </a:stretch>
        </p:blipFill>
        <p:spPr>
          <a:xfrm>
            <a:off x="1976653" y="323850"/>
            <a:ext cx="8691348" cy="63376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69"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a:t>
            </a:fld>
            <a:endParaRPr/>
          </a:p>
        </p:txBody>
      </p:sp>
    </p:spTree>
    <p:extLst>
      <p:ext uri="{BB962C8B-B14F-4D97-AF65-F5344CB8AC3E}">
        <p14:creationId xmlns:p14="http://schemas.microsoft.com/office/powerpoint/2010/main" val="257589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Interfaces"/>
          <p:cNvSpPr txBox="1">
            <a:spLocks noGrp="1"/>
          </p:cNvSpPr>
          <p:nvPr>
            <p:ph type="title"/>
          </p:nvPr>
        </p:nvSpPr>
        <p:spPr>
          <a:xfrm>
            <a:off x="838200" y="100965"/>
            <a:ext cx="10515600" cy="1097915"/>
          </a:xfrm>
          <a:prstGeom prst="rect">
            <a:avLst/>
          </a:prstGeom>
        </p:spPr>
        <p:txBody>
          <a:bodyPr/>
          <a:lstStyle/>
          <a:p>
            <a:r>
              <a:rPr b="1" dirty="0"/>
              <a:t>Interfaces</a:t>
            </a:r>
          </a:p>
        </p:txBody>
      </p:sp>
      <p:sp>
        <p:nvSpPr>
          <p:cNvPr id="272" name="Web services must have an interface…"/>
          <p:cNvSpPr txBox="1">
            <a:spLocks noGrp="1"/>
          </p:cNvSpPr>
          <p:nvPr>
            <p:ph type="body" idx="1"/>
          </p:nvPr>
        </p:nvSpPr>
        <p:spPr>
          <a:xfrm>
            <a:off x="838200" y="1337944"/>
            <a:ext cx="10515600" cy="5148271"/>
          </a:xfrm>
          <a:prstGeom prst="rect">
            <a:avLst/>
          </a:prstGeom>
        </p:spPr>
        <p:txBody>
          <a:bodyPr vert="horz" lIns="91440" tIns="45720" rIns="91440" bIns="45720" numCol="2" rtlCol="0">
            <a:normAutofit/>
          </a:bodyPr>
          <a:lstStyle/>
          <a:p>
            <a:r>
              <a:rPr sz="3200" dirty="0"/>
              <a:t>Web services must have an interface</a:t>
            </a:r>
          </a:p>
          <a:p>
            <a:r>
              <a:rPr sz="3200" dirty="0"/>
              <a:t>Interface must be published</a:t>
            </a:r>
          </a:p>
          <a:p>
            <a:r>
              <a:rPr sz="3200" dirty="0"/>
              <a:t>Interface is the contract that specifies</a:t>
            </a:r>
          </a:p>
          <a:p>
            <a:pPr lvl="1"/>
            <a:r>
              <a:rPr sz="2800" dirty="0"/>
              <a:t>the available inputs</a:t>
            </a:r>
          </a:p>
          <a:p>
            <a:pPr lvl="1"/>
            <a:r>
              <a:rPr sz="2800" dirty="0"/>
              <a:t>formatting of the outputs</a:t>
            </a:r>
          </a:p>
          <a:p>
            <a:pPr lvl="1"/>
            <a:r>
              <a:rPr sz="2800" dirty="0"/>
              <a:t>protocols used for transmission</a:t>
            </a:r>
          </a:p>
          <a:p>
            <a:r>
              <a:rPr sz="3200" dirty="0"/>
              <a:t>Protocols are internet standards</a:t>
            </a:r>
          </a:p>
          <a:p>
            <a:r>
              <a:rPr lang="en-GB" sz="3200" dirty="0" smtClean="0"/>
              <a:t>E</a:t>
            </a:r>
            <a:r>
              <a:rPr sz="3200" dirty="0" err="1" smtClean="0"/>
              <a:t>xample</a:t>
            </a:r>
            <a:r>
              <a:rPr sz="3200" dirty="0"/>
              <a:t>:</a:t>
            </a:r>
          </a:p>
          <a:p>
            <a:pPr lvl="1"/>
            <a:r>
              <a:rPr sz="2800" dirty="0"/>
              <a:t>Query car rental web services using XML query</a:t>
            </a:r>
          </a:p>
          <a:p>
            <a:pPr lvl="1"/>
            <a:r>
              <a:rPr sz="2800" dirty="0"/>
              <a:t>Query is generated based on published interface</a:t>
            </a:r>
          </a:p>
          <a:p>
            <a:pPr lvl="1"/>
            <a:r>
              <a:rPr sz="2800" dirty="0"/>
              <a:t>Receives XML response from web service</a:t>
            </a:r>
          </a:p>
          <a:p>
            <a:pPr lvl="1"/>
            <a:r>
              <a:rPr sz="2800" dirty="0"/>
              <a:t>Uses known interface to translate data</a:t>
            </a:r>
          </a:p>
        </p:txBody>
      </p:sp>
      <p:sp>
        <p:nvSpPr>
          <p:cNvPr id="273"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27</a:t>
            </a:fld>
            <a:endParaRPr/>
          </a:p>
        </p:txBody>
      </p:sp>
    </p:spTree>
    <p:extLst>
      <p:ext uri="{BB962C8B-B14F-4D97-AF65-F5344CB8AC3E}">
        <p14:creationId xmlns:p14="http://schemas.microsoft.com/office/powerpoint/2010/main" val="149590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2">
                                            <p:txEl>
                                              <p:pRg st="7" end="7"/>
                                            </p:txEl>
                                          </p:spTgt>
                                        </p:tgtEl>
                                        <p:attrNameLst>
                                          <p:attrName>style.visibility</p:attrName>
                                        </p:attrNameLst>
                                      </p:cBhvr>
                                      <p:to>
                                        <p:strVal val="visible"/>
                                      </p:to>
                                    </p:set>
                                    <p:animEffect transition="in" filter="fade">
                                      <p:cBhvr>
                                        <p:cTn id="7" dur="1000"/>
                                        <p:tgtEl>
                                          <p:spTgt spid="272">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72">
                                            <p:txEl>
                                              <p:pRg st="8" end="8"/>
                                            </p:txEl>
                                          </p:spTgt>
                                        </p:tgtEl>
                                        <p:attrNameLst>
                                          <p:attrName>style.visibility</p:attrName>
                                        </p:attrNameLst>
                                      </p:cBhvr>
                                      <p:to>
                                        <p:strVal val="visible"/>
                                      </p:to>
                                    </p:set>
                                    <p:animEffect transition="in" filter="fade">
                                      <p:cBhvr>
                                        <p:cTn id="10" dur="1000"/>
                                        <p:tgtEl>
                                          <p:spTgt spid="272">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72">
                                            <p:txEl>
                                              <p:pRg st="9" end="9"/>
                                            </p:txEl>
                                          </p:spTgt>
                                        </p:tgtEl>
                                        <p:attrNameLst>
                                          <p:attrName>style.visibility</p:attrName>
                                        </p:attrNameLst>
                                      </p:cBhvr>
                                      <p:to>
                                        <p:strVal val="visible"/>
                                      </p:to>
                                    </p:set>
                                    <p:animEffect transition="in" filter="fade">
                                      <p:cBhvr>
                                        <p:cTn id="13" dur="1000"/>
                                        <p:tgtEl>
                                          <p:spTgt spid="272">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72">
                                            <p:txEl>
                                              <p:pRg st="10" end="10"/>
                                            </p:txEl>
                                          </p:spTgt>
                                        </p:tgtEl>
                                        <p:attrNameLst>
                                          <p:attrName>style.visibility</p:attrName>
                                        </p:attrNameLst>
                                      </p:cBhvr>
                                      <p:to>
                                        <p:strVal val="visible"/>
                                      </p:to>
                                    </p:set>
                                    <p:animEffect transition="in" filter="fade">
                                      <p:cBhvr>
                                        <p:cTn id="16" dur="1000"/>
                                        <p:tgtEl>
                                          <p:spTgt spid="272">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72">
                                            <p:txEl>
                                              <p:pRg st="11" end="11"/>
                                            </p:txEl>
                                          </p:spTgt>
                                        </p:tgtEl>
                                        <p:attrNameLst>
                                          <p:attrName>style.visibility</p:attrName>
                                        </p:attrNameLst>
                                      </p:cBhvr>
                                      <p:to>
                                        <p:strVal val="visible"/>
                                      </p:to>
                                    </p:set>
                                    <p:animEffect transition="in" filter="fade">
                                      <p:cBhvr>
                                        <p:cTn id="19" dur="1000"/>
                                        <p:tgtEl>
                                          <p:spTgt spid="27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Implementation"/>
          <p:cNvSpPr txBox="1">
            <a:spLocks noGrp="1"/>
          </p:cNvSpPr>
          <p:nvPr>
            <p:ph type="title"/>
          </p:nvPr>
        </p:nvSpPr>
        <p:spPr>
          <a:xfrm>
            <a:off x="437634" y="107156"/>
            <a:ext cx="8233172" cy="1279200"/>
          </a:xfrm>
          <a:prstGeom prst="rect">
            <a:avLst/>
          </a:prstGeom>
        </p:spPr>
        <p:txBody>
          <a:bodyPr/>
          <a:lstStyle/>
          <a:p>
            <a:r>
              <a:rPr b="1" dirty="0"/>
              <a:t>Implementation</a:t>
            </a:r>
          </a:p>
        </p:txBody>
      </p:sp>
      <p:sp>
        <p:nvSpPr>
          <p:cNvPr id="276" name="Implementation is complex…"/>
          <p:cNvSpPr txBox="1">
            <a:spLocks noGrp="1"/>
          </p:cNvSpPr>
          <p:nvPr>
            <p:ph type="body" idx="1"/>
          </p:nvPr>
        </p:nvSpPr>
        <p:spPr>
          <a:xfrm>
            <a:off x="838200" y="1419225"/>
            <a:ext cx="10515600" cy="4351338"/>
          </a:xfrm>
          <a:prstGeom prst="rect">
            <a:avLst/>
          </a:prstGeom>
        </p:spPr>
        <p:txBody>
          <a:bodyPr vert="horz" lIns="91440" tIns="45720" rIns="91440" bIns="45720" rtlCol="0">
            <a:normAutofit/>
          </a:bodyPr>
          <a:lstStyle/>
          <a:p>
            <a:r>
              <a:rPr sz="3200" dirty="0"/>
              <a:t>Implementation is </a:t>
            </a:r>
            <a:r>
              <a:rPr sz="3200" dirty="0" smtClean="0"/>
              <a:t>complex</a:t>
            </a:r>
            <a:endParaRPr sz="3200" dirty="0"/>
          </a:p>
          <a:p>
            <a:pPr lvl="1"/>
            <a:r>
              <a:rPr sz="3200" dirty="0"/>
              <a:t>REST (arguably easier)</a:t>
            </a:r>
          </a:p>
          <a:p>
            <a:r>
              <a:rPr sz="3200" dirty="0"/>
              <a:t>.NET</a:t>
            </a:r>
          </a:p>
          <a:p>
            <a:pPr lvl="1"/>
            <a:r>
              <a:rPr sz="3200" dirty="0"/>
              <a:t>Windows Communication Foundation (WCF) services</a:t>
            </a:r>
          </a:p>
          <a:p>
            <a:pPr lvl="1"/>
            <a:r>
              <a:rPr sz="3200" dirty="0"/>
              <a:t>Set of technologies for building distributed systems</a:t>
            </a:r>
          </a:p>
          <a:p>
            <a:pPr lvl="1"/>
            <a:r>
              <a:rPr sz="3200" dirty="0"/>
              <a:t>uses both SOAP &amp; REST</a:t>
            </a:r>
          </a:p>
        </p:txBody>
      </p:sp>
      <p:pic>
        <p:nvPicPr>
          <p:cNvPr id="277" name="using System.Runtime.Serialization;…" descr="using System.Runtime.Serialization;…"/>
          <p:cNvPicPr>
            <a:picLocks/>
          </p:cNvPicPr>
          <p:nvPr/>
        </p:nvPicPr>
        <p:blipFill>
          <a:blip r:embed="rId3"/>
          <a:stretch>
            <a:fillRect/>
          </a:stretch>
        </p:blipFill>
        <p:spPr>
          <a:xfrm>
            <a:off x="2855714" y="2861946"/>
            <a:ext cx="9111896" cy="3912068"/>
          </a:xfrm>
          <a:prstGeom prst="rect">
            <a:avLst/>
          </a:prstGeom>
        </p:spPr>
      </p:pic>
      <p:sp>
        <p:nvSpPr>
          <p:cNvPr id="27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28</a:t>
            </a:fld>
            <a:endParaRPr/>
          </a:p>
        </p:txBody>
      </p:sp>
    </p:spTree>
    <p:extLst>
      <p:ext uri="{BB962C8B-B14F-4D97-AF65-F5344CB8AC3E}">
        <p14:creationId xmlns:p14="http://schemas.microsoft.com/office/powerpoint/2010/main" val="25611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REST"/>
          <p:cNvSpPr txBox="1">
            <a:spLocks noGrp="1"/>
          </p:cNvSpPr>
          <p:nvPr>
            <p:ph type="title"/>
          </p:nvPr>
        </p:nvSpPr>
        <p:spPr>
          <a:xfrm>
            <a:off x="838200" y="100965"/>
            <a:ext cx="10515600" cy="1118235"/>
          </a:xfrm>
          <a:prstGeom prst="rect">
            <a:avLst/>
          </a:prstGeom>
        </p:spPr>
        <p:txBody>
          <a:bodyPr/>
          <a:lstStyle/>
          <a:p>
            <a:r>
              <a:rPr b="1" dirty="0"/>
              <a:t>REST</a:t>
            </a:r>
          </a:p>
        </p:txBody>
      </p:sp>
      <p:sp>
        <p:nvSpPr>
          <p:cNvPr id="286" name="REST uses the current network infrastructure…"/>
          <p:cNvSpPr txBox="1">
            <a:spLocks noGrp="1"/>
          </p:cNvSpPr>
          <p:nvPr>
            <p:ph type="body" idx="1"/>
          </p:nvPr>
        </p:nvSpPr>
        <p:spPr>
          <a:xfrm>
            <a:off x="838200" y="1358264"/>
            <a:ext cx="10824610" cy="5001895"/>
          </a:xfrm>
          <a:prstGeom prst="rect">
            <a:avLst/>
          </a:prstGeom>
        </p:spPr>
        <p:txBody>
          <a:bodyPr vert="horz" lIns="91440" tIns="45720" rIns="91440" bIns="45720" rtlCol="0">
            <a:noAutofit/>
          </a:bodyPr>
          <a:lstStyle/>
          <a:p>
            <a:r>
              <a:rPr sz="3200" dirty="0"/>
              <a:t>REST uses </a:t>
            </a:r>
            <a:r>
              <a:rPr sz="3200" dirty="0" smtClean="0"/>
              <a:t>current </a:t>
            </a:r>
            <a:r>
              <a:rPr sz="3200" dirty="0"/>
              <a:t>network infrastructure</a:t>
            </a:r>
          </a:p>
          <a:p>
            <a:r>
              <a:rPr sz="3200" dirty="0"/>
              <a:t>Relies on HTTP Request/Response mechanism</a:t>
            </a:r>
          </a:p>
          <a:p>
            <a:r>
              <a:rPr sz="3200" dirty="0"/>
              <a:t>Uses HTTP verbs - GET, POST, PUT, DELETE</a:t>
            </a:r>
          </a:p>
          <a:p>
            <a:r>
              <a:rPr sz="3200" dirty="0"/>
              <a:t>Does not need data wrapped in special message format</a:t>
            </a:r>
          </a:p>
          <a:p>
            <a:r>
              <a:rPr sz="3200" b="1" dirty="0"/>
              <a:t>Representational State Transfer (</a:t>
            </a:r>
            <a:r>
              <a:rPr sz="3200" b="1" dirty="0" smtClean="0"/>
              <a:t>REST)</a:t>
            </a:r>
            <a:endParaRPr lang="en-GB" sz="3200" b="1" dirty="0"/>
          </a:p>
          <a:p>
            <a:pPr lvl="1"/>
            <a:r>
              <a:rPr lang="en-GB" sz="2800" dirty="0" smtClean="0"/>
              <a:t>o</a:t>
            </a:r>
            <a:r>
              <a:rPr sz="2800" dirty="0" err="1" smtClean="0"/>
              <a:t>ften</a:t>
            </a:r>
            <a:r>
              <a:rPr sz="2800" dirty="0" smtClean="0"/>
              <a:t> </a:t>
            </a:r>
            <a:r>
              <a:rPr sz="2800" dirty="0"/>
              <a:t>called RESTful</a:t>
            </a:r>
          </a:p>
          <a:p>
            <a:r>
              <a:rPr sz="3200" dirty="0"/>
              <a:t>Identified by unique URL - </a:t>
            </a:r>
            <a:r>
              <a:rPr sz="3200" dirty="0" smtClean="0"/>
              <a:t>server </a:t>
            </a:r>
            <a:r>
              <a:rPr sz="3200" dirty="0"/>
              <a:t>knows what to do with it</a:t>
            </a:r>
          </a:p>
          <a:p>
            <a:r>
              <a:rPr sz="3200" dirty="0"/>
              <a:t>Uses variety of formats for </a:t>
            </a:r>
            <a:r>
              <a:rPr sz="3200" dirty="0" smtClean="0"/>
              <a:t>data</a:t>
            </a:r>
            <a:endParaRPr lang="en-GB" sz="3200" dirty="0" smtClean="0"/>
          </a:p>
          <a:p>
            <a:pPr lvl="1"/>
            <a:r>
              <a:rPr sz="2800" dirty="0" smtClean="0"/>
              <a:t>JSON</a:t>
            </a:r>
            <a:r>
              <a:rPr sz="2800" dirty="0"/>
              <a:t>, HTML, XML, plain text</a:t>
            </a:r>
          </a:p>
        </p:txBody>
      </p:sp>
      <p:sp>
        <p:nvSpPr>
          <p:cNvPr id="28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29</a:t>
            </a:fld>
            <a:endParaRPr/>
          </a:p>
        </p:txBody>
      </p:sp>
    </p:spTree>
    <p:extLst>
      <p:ext uri="{BB962C8B-B14F-4D97-AF65-F5344CB8AC3E}">
        <p14:creationId xmlns:p14="http://schemas.microsoft.com/office/powerpoint/2010/main" val="312639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833755"/>
          </a:xfrm>
        </p:spPr>
        <p:txBody>
          <a:bodyPr/>
          <a:lstStyle/>
          <a:p>
            <a:r>
              <a:rPr lang="en-US" b="1" dirty="0"/>
              <a:t>APIs</a:t>
            </a:r>
          </a:p>
        </p:txBody>
      </p:sp>
      <p:sp useBgFill="1">
        <p:nvSpPr>
          <p:cNvPr id="3" name="Content Placeholder 2"/>
          <p:cNvSpPr>
            <a:spLocks noGrp="1"/>
          </p:cNvSpPr>
          <p:nvPr>
            <p:ph sz="half" idx="1"/>
          </p:nvPr>
        </p:nvSpPr>
        <p:spPr>
          <a:xfrm>
            <a:off x="472440" y="1082050"/>
            <a:ext cx="10515600" cy="5400030"/>
          </a:xfrm>
        </p:spPr>
        <p:txBody>
          <a:bodyPr vert="horz" lIns="91440" tIns="45720" rIns="91440" bIns="45720" rtlCol="0" anchor="t">
            <a:normAutofit/>
          </a:bodyPr>
          <a:lstStyle/>
          <a:p>
            <a:pPr marL="0" indent="0">
              <a:lnSpc>
                <a:spcPct val="120000"/>
              </a:lnSpc>
              <a:buNone/>
            </a:pPr>
            <a:r>
              <a:rPr lang="en-US" sz="3300" b="1" dirty="0">
                <a:solidFill>
                  <a:schemeClr val="accent4">
                    <a:lumMod val="60000"/>
                    <a:lumOff val="40000"/>
                  </a:schemeClr>
                </a:solidFill>
              </a:rPr>
              <a:t>What is an API?</a:t>
            </a:r>
            <a:r>
              <a:rPr lang="en-US" sz="3300" b="1" dirty="0">
                <a:solidFill>
                  <a:srgbClr val="FFD966"/>
                </a:solidFill>
              </a:rPr>
              <a:t/>
            </a:r>
            <a:br>
              <a:rPr lang="en-US" sz="3300" b="1" dirty="0">
                <a:solidFill>
                  <a:srgbClr val="FFD966"/>
                </a:solidFill>
              </a:rPr>
            </a:br>
            <a:r>
              <a:rPr lang="en-US" dirty="0" smtClean="0"/>
              <a:t>Explore </a:t>
            </a:r>
            <a:r>
              <a:rPr lang="en-US" dirty="0"/>
              <a:t>what an API is, the different viewpoints</a:t>
            </a:r>
          </a:p>
          <a:p>
            <a:pPr marL="0" indent="0">
              <a:lnSpc>
                <a:spcPct val="120000"/>
              </a:lnSpc>
              <a:buNone/>
            </a:pPr>
            <a:r>
              <a:rPr lang="en-US" sz="3300" b="1" dirty="0">
                <a:solidFill>
                  <a:schemeClr val="accent4">
                    <a:lumMod val="60000"/>
                    <a:lumOff val="40000"/>
                  </a:schemeClr>
                </a:solidFill>
              </a:rPr>
              <a:t>Why have an API?</a:t>
            </a:r>
            <a:r>
              <a:rPr lang="en-US" sz="3300" b="1" dirty="0">
                <a:solidFill>
                  <a:srgbClr val="FFD966"/>
                </a:solidFill>
              </a:rPr>
              <a:t/>
            </a:r>
            <a:br>
              <a:rPr lang="en-US" sz="3300" b="1" dirty="0">
                <a:solidFill>
                  <a:srgbClr val="FFD966"/>
                </a:solidFill>
              </a:rPr>
            </a:br>
            <a:r>
              <a:rPr lang="en-US" dirty="0" smtClean="0"/>
              <a:t>Look </a:t>
            </a:r>
            <a:r>
              <a:rPr lang="en-US" dirty="0"/>
              <a:t>at why API’s are created, </a:t>
            </a:r>
            <a:r>
              <a:rPr lang="en-US" dirty="0" smtClean="0"/>
              <a:t>strategy </a:t>
            </a:r>
            <a:r>
              <a:rPr lang="en-US" dirty="0"/>
              <a:t>behind them </a:t>
            </a:r>
            <a:r>
              <a:rPr lang="en-US" dirty="0" smtClean="0"/>
              <a:t>&amp; context</a:t>
            </a:r>
            <a:endParaRPr lang="en-US" dirty="0"/>
          </a:p>
          <a:p>
            <a:pPr marL="0" indent="0">
              <a:lnSpc>
                <a:spcPct val="120000"/>
              </a:lnSpc>
              <a:buNone/>
            </a:pPr>
            <a:r>
              <a:rPr lang="en-US" sz="3300" b="1" dirty="0">
                <a:solidFill>
                  <a:schemeClr val="accent4">
                    <a:lumMod val="60000"/>
                    <a:lumOff val="40000"/>
                  </a:schemeClr>
                </a:solidFill>
              </a:rPr>
              <a:t>How to use an API?</a:t>
            </a:r>
            <a:r>
              <a:rPr lang="en-US" sz="3300" b="1" dirty="0">
                <a:solidFill>
                  <a:srgbClr val="FFD966"/>
                </a:solidFill>
              </a:rPr>
              <a:t/>
            </a:r>
            <a:br>
              <a:rPr lang="en-US" sz="3300" b="1" dirty="0">
                <a:solidFill>
                  <a:srgbClr val="FFD966"/>
                </a:solidFill>
              </a:rPr>
            </a:br>
            <a:r>
              <a:rPr lang="en-US" dirty="0"/>
              <a:t>Consider the different ways of using APIs</a:t>
            </a:r>
          </a:p>
          <a:p>
            <a:pPr marL="0" indent="0">
              <a:lnSpc>
                <a:spcPct val="120000"/>
              </a:lnSpc>
              <a:buNone/>
            </a:pPr>
            <a:r>
              <a:rPr lang="en-US" sz="3300" b="1" dirty="0">
                <a:solidFill>
                  <a:schemeClr val="accent4">
                    <a:lumMod val="60000"/>
                    <a:lumOff val="40000"/>
                  </a:schemeClr>
                </a:solidFill>
              </a:rPr>
              <a:t>Working definition</a:t>
            </a:r>
            <a:r>
              <a:rPr lang="en-US" sz="3300" b="1" dirty="0">
                <a:solidFill>
                  <a:srgbClr val="FFD966"/>
                </a:solidFill>
              </a:rPr>
              <a:t/>
            </a:r>
            <a:br>
              <a:rPr lang="en-US" sz="3300" b="1" dirty="0">
                <a:solidFill>
                  <a:srgbClr val="FFD966"/>
                </a:solidFill>
              </a:rPr>
            </a:br>
            <a:r>
              <a:rPr lang="en-US" dirty="0"/>
              <a:t>What this course will consider as the definition for API</a:t>
            </a:r>
          </a:p>
        </p:txBody>
      </p:sp>
    </p:spTree>
    <p:extLst>
      <p:ext uri="{BB962C8B-B14F-4D97-AF65-F5344CB8AC3E}">
        <p14:creationId xmlns:p14="http://schemas.microsoft.com/office/powerpoint/2010/main" val="346661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34937" y="2136776"/>
            <a:ext cx="8979877" cy="2387600"/>
          </a:xfrm>
        </p:spPr>
        <p:txBody>
          <a:bodyPr>
            <a:normAutofit/>
          </a:bodyPr>
          <a:lstStyle/>
          <a:p>
            <a:pPr algn="l"/>
            <a:r>
              <a:rPr lang="en-US" sz="5400" b="1" dirty="0">
                <a:cs typeface="Calibri Light"/>
              </a:rPr>
              <a:t/>
            </a:r>
            <a:br>
              <a:rPr lang="en-US" sz="5400" b="1" dirty="0">
                <a:cs typeface="Calibri Light"/>
              </a:rPr>
            </a:br>
            <a:r>
              <a:rPr lang="en-US" sz="5400" b="1" dirty="0">
                <a:cs typeface="Calibri Light"/>
              </a:rPr>
              <a:t>University of Plymouth</a:t>
            </a:r>
            <a:endParaRPr lang="en-US" sz="5400" b="1" dirty="0"/>
          </a:p>
        </p:txBody>
      </p:sp>
      <p:sp>
        <p:nvSpPr>
          <p:cNvPr id="3" name="Subtitle 2"/>
          <p:cNvSpPr>
            <a:spLocks noGrp="1"/>
          </p:cNvSpPr>
          <p:nvPr>
            <p:ph type="subTitle" idx="1"/>
          </p:nvPr>
        </p:nvSpPr>
        <p:spPr>
          <a:xfrm>
            <a:off x="5463681" y="4745038"/>
            <a:ext cx="7337913" cy="1655762"/>
          </a:xfrm>
        </p:spPr>
        <p:txBody>
          <a:bodyPr/>
          <a:lstStyle/>
          <a:p>
            <a:pPr algn="l"/>
            <a:r>
              <a:rPr lang="en-US" b="1" dirty="0">
                <a:solidFill>
                  <a:schemeClr val="accent4">
                    <a:lumMod val="60000"/>
                    <a:lumOff val="40000"/>
                  </a:schemeClr>
                </a:solidFill>
              </a:rPr>
              <a:t>Advancing knowledge, transforming lives</a:t>
            </a:r>
          </a:p>
        </p:txBody>
      </p:sp>
    </p:spTree>
    <p:extLst>
      <p:ext uri="{BB962C8B-B14F-4D97-AF65-F5344CB8AC3E}">
        <p14:creationId xmlns:p14="http://schemas.microsoft.com/office/powerpoint/2010/main" val="4557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38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02566"/>
            <a:ext cx="10515600" cy="925774"/>
          </a:xfrm>
        </p:spPr>
        <p:txBody>
          <a:bodyPr/>
          <a:lstStyle/>
          <a:p>
            <a:r>
              <a:rPr lang="en-US" dirty="0"/>
              <a:t>What is an API?</a:t>
            </a:r>
          </a:p>
        </p:txBody>
      </p:sp>
      <p:sp>
        <p:nvSpPr>
          <p:cNvPr id="5" name="Content Placeholder 4">
            <a:extLst>
              <a:ext uri="{FF2B5EF4-FFF2-40B4-BE49-F238E27FC236}">
                <a16:creationId xmlns:a16="http://schemas.microsoft.com/office/drawing/2014/main" id="{510D403A-294C-0A42-8E9D-4B4C32049427}"/>
              </a:ext>
            </a:extLst>
          </p:cNvPr>
          <p:cNvSpPr>
            <a:spLocks noGrp="1"/>
          </p:cNvSpPr>
          <p:nvPr>
            <p:ph idx="1"/>
          </p:nvPr>
        </p:nvSpPr>
        <p:spPr>
          <a:xfrm>
            <a:off x="838200" y="1419225"/>
            <a:ext cx="8326120" cy="4351338"/>
          </a:xfrm>
          <a:noFill/>
          <a:ln>
            <a:noFill/>
          </a:ln>
        </p:spPr>
        <p:txBody>
          <a:bodyPr/>
          <a:lstStyle/>
          <a:p>
            <a:r>
              <a:rPr lang="en-US" sz="3200" dirty="0"/>
              <a:t>“Application Programming Interface”</a:t>
            </a:r>
          </a:p>
          <a:p>
            <a:r>
              <a:rPr lang="en-US" sz="3200" b="1" dirty="0"/>
              <a:t>Software to Software communication</a:t>
            </a:r>
          </a:p>
          <a:p>
            <a:r>
              <a:rPr lang="en-US" sz="3200" dirty="0"/>
              <a:t>A method to deliver data or service</a:t>
            </a:r>
          </a:p>
          <a:p>
            <a:r>
              <a:rPr lang="en-US" sz="3200" dirty="0"/>
              <a:t>A developers contract </a:t>
            </a:r>
          </a:p>
          <a:p>
            <a:pPr marL="0" indent="0">
              <a:buNone/>
            </a:pPr>
            <a:endParaRPr lang="en-US" dirty="0"/>
          </a:p>
        </p:txBody>
      </p:sp>
      <p:graphicFrame>
        <p:nvGraphicFramePr>
          <p:cNvPr id="6" name="Diagram 5">
            <a:extLst>
              <a:ext uri="{FF2B5EF4-FFF2-40B4-BE49-F238E27FC236}">
                <a16:creationId xmlns:a16="http://schemas.microsoft.com/office/drawing/2014/main" id="{2DF6A699-03E7-7740-8BCF-2AB9BCD3F665}"/>
              </a:ext>
            </a:extLst>
          </p:cNvPr>
          <p:cNvGraphicFramePr/>
          <p:nvPr/>
        </p:nvGraphicFramePr>
        <p:xfrm>
          <a:off x="4914685" y="913279"/>
          <a:ext cx="6321587"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Rounded Rectangle 6">
            <a:extLst>
              <a:ext uri="{FF2B5EF4-FFF2-40B4-BE49-F238E27FC236}">
                <a16:creationId xmlns:a16="http://schemas.microsoft.com/office/drawing/2014/main" id="{6FD47D7D-F3B0-3D4E-BFF3-5AF734CDAA5F}"/>
              </a:ext>
            </a:extLst>
          </p:cNvPr>
          <p:cNvSpPr/>
          <p:nvPr/>
        </p:nvSpPr>
        <p:spPr>
          <a:xfrm>
            <a:off x="10774551" y="3824090"/>
            <a:ext cx="923441" cy="18105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a:ea typeface="+mn-ea"/>
                <a:cs typeface="+mn-cs"/>
              </a:rPr>
              <a:t>API</a:t>
            </a:r>
          </a:p>
        </p:txBody>
      </p:sp>
    </p:spTree>
    <p:extLst>
      <p:ext uri="{BB962C8B-B14F-4D97-AF65-F5344CB8AC3E}">
        <p14:creationId xmlns:p14="http://schemas.microsoft.com/office/powerpoint/2010/main" val="208566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lug in socket">
            <a:hlinkClick r:id="rId3"/>
            <a:extLst>
              <a:ext uri="{FF2B5EF4-FFF2-40B4-BE49-F238E27FC236}">
                <a16:creationId xmlns:a16="http://schemas.microsoft.com/office/drawing/2014/main" id="{CE4E97A9-7B05-F645-B237-727421712049}"/>
              </a:ext>
            </a:extLst>
          </p:cNvPr>
          <p:cNvPicPr>
            <a:picLocks noChangeAspect="1"/>
          </p:cNvPicPr>
          <p:nvPr/>
        </p:nvPicPr>
        <p:blipFill>
          <a:blip r:embed="rId4"/>
          <a:stretch>
            <a:fillRect/>
          </a:stretch>
        </p:blipFill>
        <p:spPr>
          <a:xfrm>
            <a:off x="975360" y="355881"/>
            <a:ext cx="6197600" cy="4669720"/>
          </a:xfrm>
          <a:prstGeom prst="rect">
            <a:avLst/>
          </a:prstGeom>
        </p:spPr>
      </p:pic>
      <p:pic>
        <p:nvPicPr>
          <p:cNvPr id="2" name="Picture 1"/>
          <p:cNvPicPr>
            <a:picLocks noChangeAspect="1"/>
          </p:cNvPicPr>
          <p:nvPr/>
        </p:nvPicPr>
        <p:blipFill>
          <a:blip r:embed="rId5"/>
          <a:stretch>
            <a:fillRect/>
          </a:stretch>
        </p:blipFill>
        <p:spPr>
          <a:xfrm>
            <a:off x="7965440" y="259080"/>
            <a:ext cx="4023360" cy="6035039"/>
          </a:xfrm>
          <a:prstGeom prst="rect">
            <a:avLst/>
          </a:prstGeom>
        </p:spPr>
      </p:pic>
    </p:spTree>
    <p:extLst>
      <p:ext uri="{BB962C8B-B14F-4D97-AF65-F5344CB8AC3E}">
        <p14:creationId xmlns:p14="http://schemas.microsoft.com/office/powerpoint/2010/main" val="177781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0657" y="793750"/>
            <a:ext cx="3205163" cy="1325563"/>
          </a:xfrm>
        </p:spPr>
        <p:txBody>
          <a:bodyPr>
            <a:normAutofit/>
          </a:bodyPr>
          <a:lstStyle/>
          <a:p>
            <a:r>
              <a:rPr lang="en-GB" dirty="0"/>
              <a:t>Why?</a:t>
            </a:r>
            <a:endParaRPr lang="en-US" dirty="0"/>
          </a:p>
        </p:txBody>
      </p:sp>
      <p:sp useBgFill="1">
        <p:nvSpPr>
          <p:cNvPr id="3" name="Content Placeholder 2"/>
          <p:cNvSpPr>
            <a:spLocks noGrp="1"/>
          </p:cNvSpPr>
          <p:nvPr>
            <p:ph idx="1"/>
          </p:nvPr>
        </p:nvSpPr>
        <p:spPr>
          <a:xfrm>
            <a:off x="1991360" y="141606"/>
            <a:ext cx="10071687" cy="6563994"/>
          </a:xfrm>
        </p:spPr>
        <p:txBody>
          <a:bodyPr>
            <a:normAutofit/>
          </a:bodyPr>
          <a:lstStyle/>
          <a:p>
            <a:pPr>
              <a:lnSpc>
                <a:spcPct val="120000"/>
              </a:lnSpc>
              <a:spcBef>
                <a:spcPts val="400"/>
              </a:spcBef>
            </a:pPr>
            <a:r>
              <a:rPr lang="en-US" sz="3200" b="1" dirty="0">
                <a:solidFill>
                  <a:schemeClr val="accent4">
                    <a:lumMod val="60000"/>
                    <a:lumOff val="40000"/>
                  </a:schemeClr>
                </a:solidFill>
              </a:rPr>
              <a:t>Interconnectivity</a:t>
            </a:r>
            <a:r>
              <a:rPr lang="en-US" dirty="0"/>
              <a:t/>
            </a:r>
            <a:br>
              <a:rPr lang="en-US" dirty="0"/>
            </a:br>
            <a:r>
              <a:rPr lang="en-US" dirty="0"/>
              <a:t>M</a:t>
            </a:r>
            <a:r>
              <a:rPr lang="en-US" dirty="0" smtClean="0"/>
              <a:t>any now </a:t>
            </a:r>
            <a:r>
              <a:rPr lang="en-US" dirty="0"/>
              <a:t>expect instant connectivity via </a:t>
            </a:r>
            <a:r>
              <a:rPr lang="en-US" dirty="0" smtClean="0"/>
              <a:t>devices </a:t>
            </a:r>
            <a:r>
              <a:rPr lang="en-US" dirty="0"/>
              <a:t>they </a:t>
            </a:r>
            <a:r>
              <a:rPr lang="en-US" dirty="0" smtClean="0"/>
              <a:t>carry. </a:t>
            </a:r>
            <a:r>
              <a:rPr lang="en-US" dirty="0"/>
              <a:t>H</a:t>
            </a:r>
            <a:r>
              <a:rPr lang="en-US" dirty="0" smtClean="0"/>
              <a:t>ave </a:t>
            </a:r>
            <a:r>
              <a:rPr lang="en-US" dirty="0"/>
              <a:t>become used to looking up information on the </a:t>
            </a:r>
            <a:r>
              <a:rPr lang="en-US" dirty="0" smtClean="0"/>
              <a:t>move</a:t>
            </a:r>
            <a:endParaRPr lang="en-US" dirty="0"/>
          </a:p>
          <a:p>
            <a:pPr>
              <a:lnSpc>
                <a:spcPct val="120000"/>
              </a:lnSpc>
              <a:spcBef>
                <a:spcPts val="400"/>
              </a:spcBef>
            </a:pPr>
            <a:r>
              <a:rPr lang="en-US" sz="3200" b="1" dirty="0">
                <a:solidFill>
                  <a:schemeClr val="accent4">
                    <a:lumMod val="60000"/>
                    <a:lumOff val="40000"/>
                  </a:schemeClr>
                </a:solidFill>
              </a:rPr>
              <a:t>Data </a:t>
            </a:r>
            <a:r>
              <a:rPr lang="en-US" dirty="0"/>
              <a:t/>
            </a:r>
            <a:br>
              <a:rPr lang="en-US" dirty="0"/>
            </a:br>
            <a:r>
              <a:rPr lang="en-US" dirty="0" smtClean="0"/>
              <a:t>Sharing </a:t>
            </a:r>
            <a:r>
              <a:rPr lang="en-US" dirty="0"/>
              <a:t>between devices </a:t>
            </a:r>
            <a:r>
              <a:rPr lang="en-US" dirty="0" smtClean="0"/>
              <a:t>is now </a:t>
            </a:r>
            <a:r>
              <a:rPr lang="en-US" dirty="0"/>
              <a:t>expected.  Consumers expect to have </a:t>
            </a:r>
            <a:r>
              <a:rPr lang="en-US" dirty="0" smtClean="0"/>
              <a:t>same </a:t>
            </a:r>
            <a:r>
              <a:rPr lang="en-US" dirty="0"/>
              <a:t>seamless interaction irrespective of </a:t>
            </a:r>
            <a:r>
              <a:rPr lang="en-US" dirty="0" smtClean="0"/>
              <a:t>device. However</a:t>
            </a:r>
            <a:r>
              <a:rPr lang="en-US" dirty="0"/>
              <a:t>, data needs to be in one </a:t>
            </a:r>
            <a:r>
              <a:rPr lang="en-US" dirty="0" smtClean="0"/>
              <a:t>place &amp; </a:t>
            </a:r>
            <a:r>
              <a:rPr lang="en-US" dirty="0"/>
              <a:t>needs to be shared consistently and </a:t>
            </a:r>
            <a:r>
              <a:rPr lang="en-US" dirty="0" smtClean="0"/>
              <a:t>robustly </a:t>
            </a:r>
            <a:endParaRPr lang="en-US" dirty="0"/>
          </a:p>
          <a:p>
            <a:pPr>
              <a:lnSpc>
                <a:spcPct val="120000"/>
              </a:lnSpc>
              <a:spcBef>
                <a:spcPts val="400"/>
              </a:spcBef>
            </a:pPr>
            <a:r>
              <a:rPr lang="en-US" sz="3200" b="1" dirty="0">
                <a:solidFill>
                  <a:schemeClr val="accent4">
                    <a:lumMod val="60000"/>
                    <a:lumOff val="40000"/>
                  </a:schemeClr>
                </a:solidFill>
              </a:rPr>
              <a:t>Developers </a:t>
            </a:r>
            <a:r>
              <a:rPr lang="en-US" sz="3200" b="1" dirty="0" smtClean="0">
                <a:solidFill>
                  <a:schemeClr val="accent4">
                    <a:lumMod val="60000"/>
                    <a:lumOff val="40000"/>
                  </a:schemeClr>
                </a:solidFill>
              </a:rPr>
              <a:t>Infrastructure</a:t>
            </a:r>
            <a:r>
              <a:rPr lang="en-US" dirty="0" smtClean="0"/>
              <a:t/>
            </a:r>
            <a:br>
              <a:rPr lang="en-US" dirty="0" smtClean="0"/>
            </a:br>
            <a:r>
              <a:rPr lang="en-US" dirty="0" smtClean="0"/>
              <a:t>Irrespective </a:t>
            </a:r>
            <a:r>
              <a:rPr lang="en-US" dirty="0"/>
              <a:t>of </a:t>
            </a:r>
            <a:r>
              <a:rPr lang="en-US" dirty="0" smtClean="0"/>
              <a:t>language application created in</a:t>
            </a:r>
            <a:r>
              <a:rPr lang="en-US" dirty="0"/>
              <a:t> </a:t>
            </a:r>
            <a:r>
              <a:rPr lang="en-US" dirty="0" smtClean="0"/>
              <a:t>- access </a:t>
            </a:r>
            <a:r>
              <a:rPr lang="en-US" dirty="0"/>
              <a:t>other features &amp;</a:t>
            </a:r>
            <a:r>
              <a:rPr lang="en-US" dirty="0" smtClean="0"/>
              <a:t> </a:t>
            </a:r>
            <a:r>
              <a:rPr lang="en-US" dirty="0"/>
              <a:t>data sets that would be beyond your reach to create </a:t>
            </a:r>
            <a:r>
              <a:rPr lang="en-US" dirty="0" smtClean="0"/>
              <a:t>yourself</a:t>
            </a:r>
            <a:endParaRPr lang="en-US" dirty="0"/>
          </a:p>
        </p:txBody>
      </p:sp>
    </p:spTree>
    <p:extLst>
      <p:ext uri="{BB962C8B-B14F-4D97-AF65-F5344CB8AC3E}">
        <p14:creationId xmlns:p14="http://schemas.microsoft.com/office/powerpoint/2010/main" val="358660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1286"/>
            <a:ext cx="10515600" cy="1178484"/>
          </a:xfrm>
        </p:spPr>
        <p:txBody>
          <a:bodyPr/>
          <a:lstStyle/>
          <a:p>
            <a:r>
              <a:rPr lang="en-US" b="1" dirty="0"/>
              <a:t>Usage</a:t>
            </a:r>
          </a:p>
        </p:txBody>
      </p:sp>
      <p:sp useBgFill="1">
        <p:nvSpPr>
          <p:cNvPr id="3" name="Content Placeholder 2"/>
          <p:cNvSpPr>
            <a:spLocks noGrp="1"/>
          </p:cNvSpPr>
          <p:nvPr>
            <p:ph sz="half" idx="1"/>
          </p:nvPr>
        </p:nvSpPr>
        <p:spPr>
          <a:xfrm>
            <a:off x="483758" y="1299770"/>
            <a:ext cx="7458994" cy="5558230"/>
          </a:xfrm>
        </p:spPr>
        <p:txBody>
          <a:bodyPr vert="horz" lIns="91440" tIns="45720" rIns="91440" bIns="45720" rtlCol="0" anchor="t">
            <a:normAutofit fontScale="92500"/>
          </a:bodyPr>
          <a:lstStyle/>
          <a:p>
            <a:pPr marL="0" indent="0">
              <a:lnSpc>
                <a:spcPct val="120000"/>
              </a:lnSpc>
              <a:buNone/>
            </a:pPr>
            <a:r>
              <a:rPr lang="en-US" sz="3300" b="1" dirty="0">
                <a:solidFill>
                  <a:schemeClr val="accent4">
                    <a:lumMod val="60000"/>
                    <a:lumOff val="40000"/>
                  </a:schemeClr>
                </a:solidFill>
              </a:rPr>
              <a:t>Mobile ownership</a:t>
            </a:r>
            <a:r>
              <a:rPr lang="en-US" sz="3300" b="1" dirty="0">
                <a:solidFill>
                  <a:srgbClr val="FFD966"/>
                </a:solidFill>
              </a:rPr>
              <a:t/>
            </a:r>
            <a:br>
              <a:rPr lang="en-US" sz="3300" b="1" dirty="0">
                <a:solidFill>
                  <a:srgbClr val="FFD966"/>
                </a:solidFill>
              </a:rPr>
            </a:br>
            <a:r>
              <a:rPr lang="en-US" dirty="0"/>
              <a:t>Smartphone ownership increasing – globally. </a:t>
            </a:r>
            <a:r>
              <a:rPr lang="en-US" dirty="0" smtClean="0"/>
              <a:t>Over </a:t>
            </a:r>
            <a:r>
              <a:rPr lang="en-GB" dirty="0" smtClean="0"/>
              <a:t>50% </a:t>
            </a:r>
            <a:r>
              <a:rPr lang="en-GB" dirty="0"/>
              <a:t>of website traffic </a:t>
            </a:r>
            <a:r>
              <a:rPr lang="en-GB" dirty="0" smtClean="0"/>
              <a:t>now </a:t>
            </a:r>
            <a:r>
              <a:rPr lang="en-GB" dirty="0"/>
              <a:t>delivered to a mobile </a:t>
            </a:r>
            <a:r>
              <a:rPr lang="en-GB" dirty="0" smtClean="0"/>
              <a:t>device</a:t>
            </a:r>
          </a:p>
          <a:p>
            <a:pPr marL="0" indent="0">
              <a:lnSpc>
                <a:spcPct val="120000"/>
              </a:lnSpc>
              <a:buNone/>
            </a:pPr>
            <a:r>
              <a:rPr lang="en-US" sz="3300" b="1" dirty="0" smtClean="0">
                <a:solidFill>
                  <a:schemeClr val="accent4">
                    <a:lumMod val="60000"/>
                    <a:lumOff val="40000"/>
                  </a:schemeClr>
                </a:solidFill>
              </a:rPr>
              <a:t>Internet</a:t>
            </a:r>
            <a:r>
              <a:rPr lang="en-US" sz="3300" b="1" dirty="0" smtClean="0">
                <a:solidFill>
                  <a:srgbClr val="FFD966"/>
                </a:solidFill>
              </a:rPr>
              <a:t/>
            </a:r>
            <a:br>
              <a:rPr lang="en-US" sz="3300" b="1" dirty="0" smtClean="0">
                <a:solidFill>
                  <a:srgbClr val="FFD966"/>
                </a:solidFill>
              </a:rPr>
            </a:br>
            <a:r>
              <a:rPr lang="en-US" dirty="0" smtClean="0"/>
              <a:t>40% of the world had internet connection in 2018</a:t>
            </a:r>
          </a:p>
          <a:p>
            <a:pPr marL="0" indent="0">
              <a:lnSpc>
                <a:spcPct val="120000"/>
              </a:lnSpc>
              <a:buNone/>
            </a:pPr>
            <a:r>
              <a:rPr lang="en-US" sz="3300" b="1" dirty="0" smtClean="0">
                <a:solidFill>
                  <a:schemeClr val="accent4">
                    <a:lumMod val="60000"/>
                    <a:lumOff val="40000"/>
                  </a:schemeClr>
                </a:solidFill>
              </a:rPr>
              <a:t>Websites</a:t>
            </a:r>
            <a:r>
              <a:rPr lang="en-US" sz="3300" b="1" dirty="0">
                <a:solidFill>
                  <a:srgbClr val="FFD966"/>
                </a:solidFill>
              </a:rPr>
              <a:t/>
            </a:r>
            <a:br>
              <a:rPr lang="en-US" sz="3300" b="1" dirty="0">
                <a:solidFill>
                  <a:srgbClr val="FFD966"/>
                </a:solidFill>
              </a:rPr>
            </a:br>
            <a:r>
              <a:rPr lang="en-US" dirty="0"/>
              <a:t>Increasingly features in websites are provided by third parties – not the web developer themselves.  Google maps API is a good example.</a:t>
            </a:r>
          </a:p>
        </p:txBody>
      </p:sp>
      <p:graphicFrame>
        <p:nvGraphicFramePr>
          <p:cNvPr id="5" name="Content Placeholder 4"/>
          <p:cNvGraphicFramePr>
            <a:graphicFrameLocks noGrp="1"/>
          </p:cNvGraphicFramePr>
          <p:nvPr>
            <p:ph sz="half" idx="2"/>
          </p:nvPr>
        </p:nvGraphicFramePr>
        <p:xfrm>
          <a:off x="7942752" y="1497379"/>
          <a:ext cx="379241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7972425" y="2167513"/>
            <a:ext cx="1148129"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mn-cs"/>
              </a:rPr>
              <a:t>95%</a:t>
            </a:r>
          </a:p>
        </p:txBody>
      </p:sp>
      <p:sp>
        <p:nvSpPr>
          <p:cNvPr id="8" name="TextBox 7"/>
          <p:cNvSpPr txBox="1"/>
          <p:nvPr/>
        </p:nvSpPr>
        <p:spPr>
          <a:xfrm>
            <a:off x="8324118" y="3442216"/>
            <a:ext cx="1077790"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mn-cs"/>
              </a:rPr>
              <a:t>52.2%</a:t>
            </a:r>
          </a:p>
        </p:txBody>
      </p:sp>
      <p:sp>
        <p:nvSpPr>
          <p:cNvPr id="9" name="TextBox 8"/>
          <p:cNvSpPr txBox="1"/>
          <p:nvPr/>
        </p:nvSpPr>
        <p:spPr>
          <a:xfrm>
            <a:off x="7972425" y="4529935"/>
            <a:ext cx="1148129"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mn-cs"/>
              </a:rPr>
              <a:t>over 3 billion</a:t>
            </a:r>
          </a:p>
        </p:txBody>
      </p:sp>
    </p:spTree>
    <p:extLst>
      <p:ext uri="{BB962C8B-B14F-4D97-AF65-F5344CB8AC3E}">
        <p14:creationId xmlns:p14="http://schemas.microsoft.com/office/powerpoint/2010/main" val="110785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E645-4A3B-5B4C-810F-60F3D9AEE88B}"/>
              </a:ext>
            </a:extLst>
          </p:cNvPr>
          <p:cNvSpPr>
            <a:spLocks noGrp="1"/>
          </p:cNvSpPr>
          <p:nvPr>
            <p:ph type="title"/>
          </p:nvPr>
        </p:nvSpPr>
        <p:spPr>
          <a:xfrm>
            <a:off x="838200" y="121285"/>
            <a:ext cx="10515600" cy="955675"/>
          </a:xfrm>
        </p:spPr>
        <p:txBody>
          <a:bodyPr/>
          <a:lstStyle/>
          <a:p>
            <a:r>
              <a:rPr lang="en-US" dirty="0"/>
              <a:t>Benefits : Consuming API’s</a:t>
            </a:r>
          </a:p>
        </p:txBody>
      </p:sp>
      <p:sp>
        <p:nvSpPr>
          <p:cNvPr id="3" name="Content Placeholder 2">
            <a:extLst>
              <a:ext uri="{FF2B5EF4-FFF2-40B4-BE49-F238E27FC236}">
                <a16:creationId xmlns:a16="http://schemas.microsoft.com/office/drawing/2014/main" id="{E34B557E-8EAC-154D-9A67-CD1371C7C5B0}"/>
              </a:ext>
            </a:extLst>
          </p:cNvPr>
          <p:cNvSpPr>
            <a:spLocks noGrp="1"/>
          </p:cNvSpPr>
          <p:nvPr>
            <p:ph idx="1"/>
          </p:nvPr>
        </p:nvSpPr>
        <p:spPr>
          <a:xfrm>
            <a:off x="635000" y="1297305"/>
            <a:ext cx="10927080" cy="4351338"/>
          </a:xfrm>
        </p:spPr>
        <p:txBody>
          <a:bodyPr/>
          <a:lstStyle/>
          <a:p>
            <a:r>
              <a:rPr lang="en-US" sz="3200" dirty="0"/>
              <a:t>Developers create software quickly using established APIs</a:t>
            </a:r>
          </a:p>
          <a:p>
            <a:r>
              <a:rPr lang="en-US" sz="3200" dirty="0"/>
              <a:t>Established APIs </a:t>
            </a:r>
            <a:r>
              <a:rPr lang="en-US" sz="3200" dirty="0" smtClean="0"/>
              <a:t>usually </a:t>
            </a:r>
            <a:r>
              <a:rPr lang="en-US" sz="3200" dirty="0"/>
              <a:t>often-repeated, complex pieces of functionality – </a:t>
            </a:r>
            <a:r>
              <a:rPr lang="en-US" sz="3200" dirty="0" smtClean="0"/>
              <a:t>developers </a:t>
            </a:r>
            <a:r>
              <a:rPr lang="en-US" sz="3200" dirty="0"/>
              <a:t>use them with a few lines of code</a:t>
            </a:r>
          </a:p>
          <a:p>
            <a:r>
              <a:rPr lang="en-US" dirty="0" smtClean="0"/>
              <a:t>credit </a:t>
            </a:r>
            <a:r>
              <a:rPr lang="en-US" dirty="0"/>
              <a:t>card payments</a:t>
            </a:r>
          </a:p>
        </p:txBody>
      </p:sp>
      <p:pic>
        <p:nvPicPr>
          <p:cNvPr id="7" name="Picture 6" descr="Activity diagram of credit card payment">
            <a:extLst>
              <a:ext uri="{FF2B5EF4-FFF2-40B4-BE49-F238E27FC236}">
                <a16:creationId xmlns:a16="http://schemas.microsoft.com/office/drawing/2014/main" id="{6D73E08C-90F8-3146-AD0E-A2487C24DAD2}"/>
              </a:ext>
            </a:extLst>
          </p:cNvPr>
          <p:cNvPicPr>
            <a:picLocks noChangeAspect="1"/>
          </p:cNvPicPr>
          <p:nvPr/>
        </p:nvPicPr>
        <p:blipFill>
          <a:blip r:embed="rId3"/>
          <a:stretch>
            <a:fillRect/>
          </a:stretch>
        </p:blipFill>
        <p:spPr>
          <a:xfrm>
            <a:off x="4775200" y="2938879"/>
            <a:ext cx="7298025" cy="3820061"/>
          </a:xfrm>
          <a:prstGeom prst="rect">
            <a:avLst/>
          </a:prstGeom>
        </p:spPr>
      </p:pic>
      <p:pic>
        <p:nvPicPr>
          <p:cNvPr id="4" name="Picture 3"/>
          <p:cNvPicPr>
            <a:picLocks noChangeAspect="1"/>
          </p:cNvPicPr>
          <p:nvPr/>
        </p:nvPicPr>
        <p:blipFill>
          <a:blip r:embed="rId4"/>
          <a:stretch>
            <a:fillRect/>
          </a:stretch>
        </p:blipFill>
        <p:spPr>
          <a:xfrm>
            <a:off x="1070185" y="3860801"/>
            <a:ext cx="2885421" cy="2892858"/>
          </a:xfrm>
          <a:prstGeom prst="rect">
            <a:avLst/>
          </a:prstGeom>
        </p:spPr>
      </p:pic>
    </p:spTree>
    <p:extLst>
      <p:ext uri="{BB962C8B-B14F-4D97-AF65-F5344CB8AC3E}">
        <p14:creationId xmlns:p14="http://schemas.microsoft.com/office/powerpoint/2010/main" val="393723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extLst>
              <a:ext uri="{BEBA8EAE-BF5A-486C-A8C5-ECC9F3942E4B}">
                <a14:imgProps xmlns:a14="http://schemas.microsoft.com/office/drawing/2010/main">
                  <a14:imgLayer r:embed="rId4">
                    <a14:imgEffect>
                      <a14:brightnessContrast bright="-39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80646"/>
            <a:ext cx="9234488" cy="858028"/>
          </a:xfrm>
        </p:spPr>
        <p:txBody>
          <a:bodyPr/>
          <a:lstStyle/>
          <a:p>
            <a:r>
              <a:rPr lang="en-US" dirty="0"/>
              <a:t>API Economy</a:t>
            </a:r>
          </a:p>
        </p:txBody>
      </p:sp>
      <p:graphicFrame>
        <p:nvGraphicFramePr>
          <p:cNvPr id="8" name="Content Placeholder 3"/>
          <p:cNvGraphicFramePr>
            <a:graphicFrameLocks/>
          </p:cNvGraphicFramePr>
          <p:nvPr>
            <p:extLst>
              <p:ext uri="{D42A27DB-BD31-4B8C-83A1-F6EECF244321}">
                <p14:modId xmlns:p14="http://schemas.microsoft.com/office/powerpoint/2010/main" val="2339540268"/>
              </p:ext>
            </p:extLst>
          </p:nvPr>
        </p:nvGraphicFramePr>
        <p:xfrm>
          <a:off x="-491067" y="1771968"/>
          <a:ext cx="9313333" cy="36269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a:extLst>
              <a:ext uri="{FF2B5EF4-FFF2-40B4-BE49-F238E27FC236}">
                <a16:creationId xmlns:a16="http://schemas.microsoft.com/office/drawing/2014/main" id="{D991279A-1A8D-5249-8E94-7E5BE5997285}"/>
              </a:ext>
            </a:extLst>
          </p:cNvPr>
          <p:cNvSpPr txBox="1"/>
          <p:nvPr/>
        </p:nvSpPr>
        <p:spPr>
          <a:xfrm>
            <a:off x="8636000" y="358644"/>
            <a:ext cx="3474720"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panose="020B0604020202020204"/>
                <a:ea typeface="+mn-ea"/>
                <a:cs typeface="+mn-cs"/>
              </a:rPr>
              <a:t>Access to digital assets/services in controlled fashion that directly improves productivity</a:t>
            </a:r>
          </a:p>
        </p:txBody>
      </p:sp>
      <p:graphicFrame>
        <p:nvGraphicFramePr>
          <p:cNvPr id="9" name="Content Placeholder 4">
            <a:extLst>
              <a:ext uri="{FF2B5EF4-FFF2-40B4-BE49-F238E27FC236}">
                <a16:creationId xmlns:a16="http://schemas.microsoft.com/office/drawing/2014/main" id="{76AB44A2-CC0A-6546-9812-024618800FB1}"/>
              </a:ext>
            </a:extLst>
          </p:cNvPr>
          <p:cNvGraphicFramePr>
            <a:graphicFrameLocks/>
          </p:cNvGraphicFramePr>
          <p:nvPr>
            <p:extLst>
              <p:ext uri="{D42A27DB-BD31-4B8C-83A1-F6EECF244321}">
                <p14:modId xmlns:p14="http://schemas.microsoft.com/office/powerpoint/2010/main" val="107163417"/>
              </p:ext>
            </p:extLst>
          </p:nvPr>
        </p:nvGraphicFramePr>
        <p:xfrm>
          <a:off x="7551270" y="2780772"/>
          <a:ext cx="3792414" cy="386238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0" name="TextBox 9">
            <a:extLst>
              <a:ext uri="{FF2B5EF4-FFF2-40B4-BE49-F238E27FC236}">
                <a16:creationId xmlns:a16="http://schemas.microsoft.com/office/drawing/2014/main" id="{00112768-6C32-444B-92F6-A972CC97E8B6}"/>
              </a:ext>
            </a:extLst>
          </p:cNvPr>
          <p:cNvSpPr txBox="1"/>
          <p:nvPr/>
        </p:nvSpPr>
        <p:spPr>
          <a:xfrm>
            <a:off x="7736690" y="3395738"/>
            <a:ext cx="1185679"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mn-cs"/>
              </a:rPr>
              <a:t>2 million</a:t>
            </a:r>
          </a:p>
        </p:txBody>
      </p:sp>
      <p:sp>
        <p:nvSpPr>
          <p:cNvPr id="11" name="TextBox 10">
            <a:extLst>
              <a:ext uri="{FF2B5EF4-FFF2-40B4-BE49-F238E27FC236}">
                <a16:creationId xmlns:a16="http://schemas.microsoft.com/office/drawing/2014/main" id="{93CCDFFA-D75C-174C-8B78-DFB0EB7BF9E5}"/>
              </a:ext>
            </a:extLst>
          </p:cNvPr>
          <p:cNvSpPr txBox="1"/>
          <p:nvPr/>
        </p:nvSpPr>
        <p:spPr>
          <a:xfrm>
            <a:off x="7675057" y="5281848"/>
            <a:ext cx="1148129"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mn-cs"/>
              </a:rPr>
              <a:t>300%</a:t>
            </a:r>
          </a:p>
        </p:txBody>
      </p:sp>
      <p:sp>
        <p:nvSpPr>
          <p:cNvPr id="4" name="Rectangle 3"/>
          <p:cNvSpPr/>
          <p:nvPr/>
        </p:nvSpPr>
        <p:spPr>
          <a:xfrm>
            <a:off x="605608" y="918354"/>
            <a:ext cx="7131082" cy="584775"/>
          </a:xfrm>
          <a:prstGeom prst="rect">
            <a:avLst/>
          </a:prstGeom>
        </p:spPr>
        <p:txBody>
          <a:bodyPr wrap="square">
            <a:spAutoFit/>
          </a:bodyPr>
          <a:lstStyle/>
          <a:p>
            <a:r>
              <a:rPr lang="en-US" sz="3200" b="1" dirty="0" smtClean="0">
                <a:solidFill>
                  <a:schemeClr val="bg1"/>
                </a:solidFill>
              </a:rPr>
              <a:t>Smartphone - accessing devices</a:t>
            </a:r>
            <a:endParaRPr lang="en-GB" sz="3200" b="1" dirty="0">
              <a:solidFill>
                <a:schemeClr val="bg1"/>
              </a:solidFill>
            </a:endParaRPr>
          </a:p>
        </p:txBody>
      </p:sp>
      <p:sp>
        <p:nvSpPr>
          <p:cNvPr id="7" name="Rectangle 6"/>
          <p:cNvSpPr/>
          <p:nvPr/>
        </p:nvSpPr>
        <p:spPr>
          <a:xfrm>
            <a:off x="256711" y="5784334"/>
            <a:ext cx="7244099" cy="584775"/>
          </a:xfrm>
          <a:prstGeom prst="rect">
            <a:avLst/>
          </a:prstGeom>
        </p:spPr>
        <p:txBody>
          <a:bodyPr wrap="none">
            <a:spAutoFit/>
          </a:bodyPr>
          <a:lstStyle/>
          <a:p>
            <a:r>
              <a:rPr lang="en-GB" sz="3200" dirty="0">
                <a:solidFill>
                  <a:schemeClr val="bg1"/>
                </a:solidFill>
              </a:rPr>
              <a:t>Instagram – built on the Facebook API </a:t>
            </a:r>
          </a:p>
        </p:txBody>
      </p:sp>
    </p:spTree>
    <p:extLst>
      <p:ext uri="{BB962C8B-B14F-4D97-AF65-F5344CB8AC3E}">
        <p14:creationId xmlns:p14="http://schemas.microsoft.com/office/powerpoint/2010/main" val="105454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x0064_do2 xmlns="6012c4bf-0b91-4f3e-b722-ad8a8e41f5a5">PowerPoint</_x0064_do2>
    <SharedWithUsers xmlns="26c71075-24fd-4ed4-8185-25178c839b88">
      <UserInfo>
        <DisplayName>Toby Russell</DisplayName>
        <AccountId>46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52016E78E9AF74EA603C9F795980204" ma:contentTypeVersion="5" ma:contentTypeDescription="Create a new document." ma:contentTypeScope="" ma:versionID="c1e1e6aedf02edd7c4d2a68a70a62cba">
  <xsd:schema xmlns:xsd="http://www.w3.org/2001/XMLSchema" xmlns:xs="http://www.w3.org/2001/XMLSchema" xmlns:p="http://schemas.microsoft.com/office/2006/metadata/properties" xmlns:ns1="6012c4bf-0b91-4f3e-b722-ad8a8e41f5a5" xmlns:ns3="26c71075-24fd-4ed4-8185-25178c839b88" targetNamespace="http://schemas.microsoft.com/office/2006/metadata/properties" ma:root="true" ma:fieldsID="769cf83ee6f38eddc33b23a4eeb00c36" ns1:_="" ns3:_="">
    <xsd:import namespace="6012c4bf-0b91-4f3e-b722-ad8a8e41f5a5"/>
    <xsd:import namespace="26c71075-24fd-4ed4-8185-25178c839b88"/>
    <xsd:element name="properties">
      <xsd:complexType>
        <xsd:sequence>
          <xsd:element name="documentManagement">
            <xsd:complexType>
              <xsd:all>
                <xsd:element ref="ns1:_x0064_do2" minOccurs="0"/>
                <xsd:element ref="ns1:MediaServiceMetadata" minOccurs="0"/>
                <xsd:element ref="ns1: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12c4bf-0b91-4f3e-b722-ad8a8e41f5a5" elementFormDefault="qualified">
    <xsd:import namespace="http://schemas.microsoft.com/office/2006/documentManagement/types"/>
    <xsd:import namespace="http://schemas.microsoft.com/office/infopath/2007/PartnerControls"/>
    <xsd:element name="_x0064_do2" ma:index="0" nillable="true" ma:displayName="Template type" ma:internalName="_x0064_do2">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6c71075-24fd-4ed4-8185-25178c839b8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63A4DF-051D-44BE-AFA8-E8343CB00F46}">
  <ds:schemaRefs>
    <ds:schemaRef ds:uri="http://schemas.microsoft.com/sharepoint/v3/contenttype/forms"/>
  </ds:schemaRefs>
</ds:datastoreItem>
</file>

<file path=customXml/itemProps2.xml><?xml version="1.0" encoding="utf-8"?>
<ds:datastoreItem xmlns:ds="http://schemas.openxmlformats.org/officeDocument/2006/customXml" ds:itemID="{7CE2A2A1-8743-46CC-A5B8-52CD41017BCA}">
  <ds:schemaRefs>
    <ds:schemaRef ds:uri="http://purl.org/dc/terms/"/>
    <ds:schemaRef ds:uri="26c71075-24fd-4ed4-8185-25178c839b88"/>
    <ds:schemaRef ds:uri="http://schemas.microsoft.com/office/2006/documentManagement/types"/>
    <ds:schemaRef ds:uri="http://schemas.openxmlformats.org/package/2006/metadata/core-properties"/>
    <ds:schemaRef ds:uri="http://schemas.microsoft.com/office/infopath/2007/PartnerControls"/>
    <ds:schemaRef ds:uri="http://purl.org/dc/elements/1.1/"/>
    <ds:schemaRef ds:uri="http://schemas.microsoft.com/office/2006/metadata/properties"/>
    <ds:schemaRef ds:uri="6012c4bf-0b91-4f3e-b722-ad8a8e41f5a5"/>
    <ds:schemaRef ds:uri="http://www.w3.org/XML/1998/namespace"/>
    <ds:schemaRef ds:uri="http://purl.org/dc/dcmitype/"/>
  </ds:schemaRefs>
</ds:datastoreItem>
</file>

<file path=customXml/itemProps3.xml><?xml version="1.0" encoding="utf-8"?>
<ds:datastoreItem xmlns:ds="http://schemas.openxmlformats.org/officeDocument/2006/customXml" ds:itemID="{D6643760-C550-45A8-94A5-EBD63996F4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12c4bf-0b91-4f3e-b722-ad8a8e41f5a5"/>
    <ds:schemaRef ds:uri="26c71075-24fd-4ed4-8185-25178c839b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51110</TotalTime>
  <Words>3362</Words>
  <Application>Microsoft Office PowerPoint</Application>
  <PresentationFormat>Widescreen</PresentationFormat>
  <Paragraphs>321</Paragraphs>
  <Slides>30</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Welcome to COMP2001 Information Management and Retrieval</vt:lpstr>
      <vt:lpstr>Session</vt:lpstr>
      <vt:lpstr>APIs</vt:lpstr>
      <vt:lpstr>What is an API?</vt:lpstr>
      <vt:lpstr>PowerPoint Presentation</vt:lpstr>
      <vt:lpstr>Why?</vt:lpstr>
      <vt:lpstr>Usage</vt:lpstr>
      <vt:lpstr>Benefits : Consuming API’s</vt:lpstr>
      <vt:lpstr>API Economy</vt:lpstr>
      <vt:lpstr>Benefits : Providing APIs</vt:lpstr>
      <vt:lpstr>Apps</vt:lpstr>
      <vt:lpstr>Working Definition</vt:lpstr>
      <vt:lpstr>API Development</vt:lpstr>
      <vt:lpstr>API </vt:lpstr>
      <vt:lpstr>RESTful APIs</vt:lpstr>
      <vt:lpstr>Consuming an API</vt:lpstr>
      <vt:lpstr>PowerPoint Presentation</vt:lpstr>
      <vt:lpstr>Data Format</vt:lpstr>
      <vt:lpstr>Creating an API</vt:lpstr>
      <vt:lpstr>Web Services</vt:lpstr>
      <vt:lpstr>Web Services</vt:lpstr>
      <vt:lpstr>Web services</vt:lpstr>
      <vt:lpstr>Activity</vt:lpstr>
      <vt:lpstr>Barriers</vt:lpstr>
      <vt:lpstr>Solution</vt:lpstr>
      <vt:lpstr>PowerPoint Presentation</vt:lpstr>
      <vt:lpstr>Interfaces</vt:lpstr>
      <vt:lpstr>Implementation</vt:lpstr>
      <vt:lpstr>REST</vt:lpstr>
      <vt:lpstr> University of Plymouth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Lee</dc:creator>
  <cp:lastModifiedBy>Martin Read</cp:lastModifiedBy>
  <cp:revision>340</cp:revision>
  <dcterms:created xsi:type="dcterms:W3CDTF">2018-04-15T20:11:32Z</dcterms:created>
  <dcterms:modified xsi:type="dcterms:W3CDTF">2023-11-01T10:09:18Z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0x010100652016E78E9AF74EA603C9F795980204</vt:lpwstr>
  </property>
</Properties>
</file>